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7" r:id="rId1"/>
  </p:sldMasterIdLst>
  <p:notesMasterIdLst>
    <p:notesMasterId r:id="rId49"/>
  </p:notesMasterIdLst>
  <p:handoutMasterIdLst>
    <p:handoutMasterId r:id="rId50"/>
  </p:handoutMasterIdLst>
  <p:sldIdLst>
    <p:sldId id="299" r:id="rId2"/>
    <p:sldId id="331" r:id="rId3"/>
    <p:sldId id="316" r:id="rId4"/>
    <p:sldId id="308" r:id="rId5"/>
    <p:sldId id="358" r:id="rId6"/>
    <p:sldId id="314" r:id="rId7"/>
    <p:sldId id="341" r:id="rId8"/>
    <p:sldId id="338" r:id="rId9"/>
    <p:sldId id="359" r:id="rId10"/>
    <p:sldId id="361" r:id="rId11"/>
    <p:sldId id="345" r:id="rId12"/>
    <p:sldId id="335" r:id="rId13"/>
    <p:sldId id="363" r:id="rId14"/>
    <p:sldId id="333" r:id="rId15"/>
    <p:sldId id="375" r:id="rId16"/>
    <p:sldId id="384" r:id="rId17"/>
    <p:sldId id="383" r:id="rId18"/>
    <p:sldId id="304" r:id="rId19"/>
    <p:sldId id="377" r:id="rId20"/>
    <p:sldId id="378" r:id="rId21"/>
    <p:sldId id="329" r:id="rId22"/>
    <p:sldId id="323" r:id="rId23"/>
    <p:sldId id="342" r:id="rId24"/>
    <p:sldId id="352" r:id="rId25"/>
    <p:sldId id="322" r:id="rId26"/>
    <p:sldId id="324" r:id="rId27"/>
    <p:sldId id="326" r:id="rId28"/>
    <p:sldId id="351" r:id="rId29"/>
    <p:sldId id="354" r:id="rId30"/>
    <p:sldId id="350" r:id="rId31"/>
    <p:sldId id="376" r:id="rId32"/>
    <p:sldId id="353" r:id="rId33"/>
    <p:sldId id="343" r:id="rId34"/>
    <p:sldId id="344" r:id="rId35"/>
    <p:sldId id="368" r:id="rId36"/>
    <p:sldId id="370" r:id="rId37"/>
    <p:sldId id="357" r:id="rId38"/>
    <p:sldId id="374" r:id="rId39"/>
    <p:sldId id="348" r:id="rId40"/>
    <p:sldId id="372" r:id="rId41"/>
    <p:sldId id="366" r:id="rId42"/>
    <p:sldId id="355" r:id="rId43"/>
    <p:sldId id="379" r:id="rId44"/>
    <p:sldId id="381" r:id="rId45"/>
    <p:sldId id="382" r:id="rId46"/>
    <p:sldId id="346" r:id="rId47"/>
    <p:sldId id="292" r:id="rId48"/>
  </p:sldIdLst>
  <p:sldSz cx="9144000" cy="5715000" type="screen16x10"/>
  <p:notesSz cx="6858000" cy="99472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080808"/>
    <a:srgbClr val="FFFFFF"/>
    <a:srgbClr val="660033"/>
    <a:srgbClr val="996633"/>
    <a:srgbClr val="FF00FF"/>
    <a:srgbClr val="006600"/>
    <a:srgbClr val="CC66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1937" autoAdjust="0"/>
  </p:normalViewPr>
  <p:slideViewPr>
    <p:cSldViewPr>
      <p:cViewPr>
        <p:scale>
          <a:sx n="90" d="100"/>
          <a:sy n="90" d="100"/>
        </p:scale>
        <p:origin x="-582" y="54"/>
      </p:cViewPr>
      <p:guideLst>
        <p:guide orient="horz" pos="1800"/>
        <p:guide pos="2880"/>
      </p:guideLst>
    </p:cSldViewPr>
  </p:slideViewPr>
  <p:outlineViewPr>
    <p:cViewPr>
      <p:scale>
        <a:sx n="33" d="100"/>
        <a:sy n="33" d="100"/>
      </p:scale>
      <p:origin x="0" y="569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73763" name="Rectangle 3"/>
          <p:cNvSpPr>
            <a:spLocks noGrp="1" noChangeArrowheads="1"/>
          </p:cNvSpPr>
          <p:nvPr>
            <p:ph type="dt" sz="quarter" idx="1"/>
          </p:nvPr>
        </p:nvSpPr>
        <p:spPr bwMode="auto">
          <a:xfrm>
            <a:off x="3884613"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73764" name="Rectangle 4"/>
          <p:cNvSpPr>
            <a:spLocks noGrp="1" noChangeArrowheads="1"/>
          </p:cNvSpPr>
          <p:nvPr>
            <p:ph type="ftr" sz="quarter" idx="2"/>
          </p:nvPr>
        </p:nvSpPr>
        <p:spPr bwMode="auto">
          <a:xfrm>
            <a:off x="0"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73765" name="Rectangle 5"/>
          <p:cNvSpPr>
            <a:spLocks noGrp="1" noChangeArrowheads="1"/>
          </p:cNvSpPr>
          <p:nvPr>
            <p:ph type="sldNum" sz="quarter" idx="3"/>
          </p:nvPr>
        </p:nvSpPr>
        <p:spPr bwMode="auto">
          <a:xfrm>
            <a:off x="3884613"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B7C2BF-C373-4ED8-8220-5F0B73FC7391}" type="slidenum">
              <a:rPr lang="ru-RU"/>
              <a:pPr/>
              <a:t>‹#›</a:t>
            </a:fld>
            <a:endParaRPr lang="ru-RU"/>
          </a:p>
        </p:txBody>
      </p:sp>
    </p:spTree>
    <p:extLst>
      <p:ext uri="{BB962C8B-B14F-4D97-AF65-F5344CB8AC3E}">
        <p14:creationId xmlns:p14="http://schemas.microsoft.com/office/powerpoint/2010/main" val="114558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714"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71715" name="Rectangle 3"/>
          <p:cNvSpPr>
            <a:spLocks noGrp="1" noChangeArrowheads="1"/>
          </p:cNvSpPr>
          <p:nvPr>
            <p:ph type="dt" idx="1"/>
          </p:nvPr>
        </p:nvSpPr>
        <p:spPr bwMode="auto">
          <a:xfrm>
            <a:off x="3884613"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71716" name="Rectangle 4"/>
          <p:cNvSpPr>
            <a:spLocks noGrp="1" noRot="1" noChangeAspect="1" noChangeArrowheads="1" noTextEdit="1"/>
          </p:cNvSpPr>
          <p:nvPr>
            <p:ph type="sldImg" idx="2"/>
          </p:nvPr>
        </p:nvSpPr>
        <p:spPr bwMode="auto">
          <a:xfrm>
            <a:off x="444500" y="746125"/>
            <a:ext cx="5969000" cy="3730625"/>
          </a:xfrm>
          <a:prstGeom prst="rect">
            <a:avLst/>
          </a:prstGeom>
          <a:noFill/>
          <a:ln w="9525">
            <a:solidFill>
              <a:srgbClr val="000000"/>
            </a:solidFill>
            <a:miter lim="800000"/>
            <a:headEnd/>
            <a:tailEnd/>
          </a:ln>
          <a:effectLst/>
        </p:spPr>
      </p:sp>
      <p:sp>
        <p:nvSpPr>
          <p:cNvPr id="371717" name="Rectangle 5"/>
          <p:cNvSpPr>
            <a:spLocks noGrp="1" noChangeArrowheads="1"/>
          </p:cNvSpPr>
          <p:nvPr>
            <p:ph type="body" sz="quarter" idx="3"/>
          </p:nvPr>
        </p:nvSpPr>
        <p:spPr bwMode="auto">
          <a:xfrm>
            <a:off x="685800" y="4724956"/>
            <a:ext cx="5486400" cy="44762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71718" name="Rectangle 6"/>
          <p:cNvSpPr>
            <a:spLocks noGrp="1" noChangeArrowheads="1"/>
          </p:cNvSpPr>
          <p:nvPr>
            <p:ph type="ftr" sz="quarter" idx="4"/>
          </p:nvPr>
        </p:nvSpPr>
        <p:spPr bwMode="auto">
          <a:xfrm>
            <a:off x="0"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71719" name="Rectangle 7"/>
          <p:cNvSpPr>
            <a:spLocks noGrp="1" noChangeArrowheads="1"/>
          </p:cNvSpPr>
          <p:nvPr>
            <p:ph type="sldNum" sz="quarter" idx="5"/>
          </p:nvPr>
        </p:nvSpPr>
        <p:spPr bwMode="auto">
          <a:xfrm>
            <a:off x="3884613"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7B76682-4C40-489C-9C27-74728642ACA1}" type="slidenum">
              <a:rPr lang="ru-RU"/>
              <a:pPr/>
              <a:t>‹#›</a:t>
            </a:fld>
            <a:endParaRPr lang="ru-RU"/>
          </a:p>
        </p:txBody>
      </p:sp>
    </p:spTree>
    <p:extLst>
      <p:ext uri="{BB962C8B-B14F-4D97-AF65-F5344CB8AC3E}">
        <p14:creationId xmlns:p14="http://schemas.microsoft.com/office/powerpoint/2010/main" val="211057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3</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4</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33</a:t>
            </a:fld>
            <a:endParaRPr lang="ru-RU"/>
          </a:p>
        </p:txBody>
      </p:sp>
    </p:spTree>
    <p:extLst>
      <p:ext uri="{BB962C8B-B14F-4D97-AF65-F5344CB8AC3E}">
        <p14:creationId xmlns:p14="http://schemas.microsoft.com/office/powerpoint/2010/main" val="155342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34</a:t>
            </a:fld>
            <a:endParaRPr lang="ru-RU"/>
          </a:p>
        </p:txBody>
      </p:sp>
    </p:spTree>
    <p:extLst>
      <p:ext uri="{BB962C8B-B14F-4D97-AF65-F5344CB8AC3E}">
        <p14:creationId xmlns:p14="http://schemas.microsoft.com/office/powerpoint/2010/main" val="218508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solidFill>
                  <a:prstClr val="black"/>
                </a:solidFill>
              </a:rPr>
              <a:pPr/>
              <a:t>35</a:t>
            </a:fld>
            <a:endParaRPr lang="ru-RU">
              <a:solidFill>
                <a:prstClr val="black"/>
              </a:solidFill>
            </a:endParaRPr>
          </a:p>
        </p:txBody>
      </p:sp>
    </p:spTree>
    <p:extLst>
      <p:ext uri="{BB962C8B-B14F-4D97-AF65-F5344CB8AC3E}">
        <p14:creationId xmlns:p14="http://schemas.microsoft.com/office/powerpoint/2010/main" val="218508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solidFill>
                  <a:prstClr val="black"/>
                </a:solidFill>
              </a:rPr>
              <a:pPr/>
              <a:t>36</a:t>
            </a:fld>
            <a:endParaRPr lang="ru-RU">
              <a:solidFill>
                <a:prstClr val="black"/>
              </a:solidFill>
            </a:endParaRPr>
          </a:p>
        </p:txBody>
      </p:sp>
    </p:spTree>
    <p:extLst>
      <p:ext uri="{BB962C8B-B14F-4D97-AF65-F5344CB8AC3E}">
        <p14:creationId xmlns:p14="http://schemas.microsoft.com/office/powerpoint/2010/main" val="218508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46</a:t>
            </a:fld>
            <a:endParaRPr lang="ru-RU"/>
          </a:p>
        </p:txBody>
      </p:sp>
    </p:spTree>
    <p:extLst>
      <p:ext uri="{BB962C8B-B14F-4D97-AF65-F5344CB8AC3E}">
        <p14:creationId xmlns:p14="http://schemas.microsoft.com/office/powerpoint/2010/main" val="226502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47</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68642" name="Rectangle 2"/>
          <p:cNvSpPr>
            <a:spLocks noGrp="1" noChangeArrowheads="1"/>
          </p:cNvSpPr>
          <p:nvPr>
            <p:ph type="ctrTitle"/>
          </p:nvPr>
        </p:nvSpPr>
        <p:spPr>
          <a:xfrm>
            <a:off x="152400" y="4328583"/>
            <a:ext cx="7467600" cy="762000"/>
          </a:xfrm>
        </p:spPr>
        <p:txBody>
          <a:bodyPr anchor="b"/>
          <a:lstStyle>
            <a:lvl1pPr algn="l">
              <a:defRPr/>
            </a:lvl1pPr>
          </a:lstStyle>
          <a:p>
            <a:r>
              <a:rPr lang="ru-RU"/>
              <a:t>Образец заголовка</a:t>
            </a:r>
          </a:p>
        </p:txBody>
      </p:sp>
      <p:sp>
        <p:nvSpPr>
          <p:cNvPr id="368643" name="Rectangle 3"/>
          <p:cNvSpPr>
            <a:spLocks noGrp="1" noChangeArrowheads="1"/>
          </p:cNvSpPr>
          <p:nvPr>
            <p:ph type="subTitle" idx="1"/>
          </p:nvPr>
        </p:nvSpPr>
        <p:spPr>
          <a:xfrm>
            <a:off x="152400" y="5027084"/>
            <a:ext cx="6400800" cy="624417"/>
          </a:xfrm>
        </p:spPr>
        <p:txBody>
          <a:bodyPr/>
          <a:lstStyle>
            <a:lvl1pPr marL="0" indent="0">
              <a:buFont typeface="Wingdings" pitchFamily="2" charset="2"/>
              <a:buNone/>
              <a:defRPr/>
            </a:lvl1pPr>
          </a:lstStyle>
          <a:p>
            <a:r>
              <a:rPr lang="ru-RU"/>
              <a:t>Образец подзаголовка</a:t>
            </a:r>
          </a:p>
        </p:txBody>
      </p:sp>
      <p:sp>
        <p:nvSpPr>
          <p:cNvPr id="368644" name="Rectangle 4"/>
          <p:cNvSpPr>
            <a:spLocks noGrp="1" noChangeArrowheads="1"/>
          </p:cNvSpPr>
          <p:nvPr>
            <p:ph type="dt" sz="quarter" idx="2"/>
          </p:nvPr>
        </p:nvSpPr>
        <p:spPr>
          <a:xfrm>
            <a:off x="457200" y="5204354"/>
            <a:ext cx="2133600" cy="396876"/>
          </a:xfrm>
        </p:spPr>
        <p:txBody>
          <a:bodyPr/>
          <a:lstStyle>
            <a:lvl1pPr>
              <a:spcBef>
                <a:spcPct val="0"/>
              </a:spcBef>
              <a:defRPr>
                <a:latin typeface="Times New Roman" pitchFamily="18" charset="0"/>
              </a:defRPr>
            </a:lvl1pPr>
          </a:lstStyle>
          <a:p>
            <a:endParaRPr lang="ru-RU"/>
          </a:p>
        </p:txBody>
      </p:sp>
      <p:sp>
        <p:nvSpPr>
          <p:cNvPr id="368645" name="Rectangle 5"/>
          <p:cNvSpPr>
            <a:spLocks noGrp="1" noChangeArrowheads="1"/>
          </p:cNvSpPr>
          <p:nvPr>
            <p:ph type="ftr" sz="quarter" idx="3"/>
          </p:nvPr>
        </p:nvSpPr>
        <p:spPr>
          <a:xfrm>
            <a:off x="3124200" y="5204354"/>
            <a:ext cx="2895600" cy="396876"/>
          </a:xfrm>
        </p:spPr>
        <p:txBody>
          <a:bodyPr/>
          <a:lstStyle>
            <a:lvl1pPr>
              <a:spcBef>
                <a:spcPct val="0"/>
              </a:spcBef>
              <a:defRPr>
                <a:latin typeface="Times New Roman" pitchFamily="18" charset="0"/>
              </a:defRPr>
            </a:lvl1pPr>
          </a:lstStyle>
          <a:p>
            <a:endParaRPr lang="ru-RU"/>
          </a:p>
        </p:txBody>
      </p:sp>
      <p:sp>
        <p:nvSpPr>
          <p:cNvPr id="368646" name="Rectangle 6"/>
          <p:cNvSpPr>
            <a:spLocks noGrp="1" noChangeArrowheads="1"/>
          </p:cNvSpPr>
          <p:nvPr>
            <p:ph type="sldNum" sz="quarter" idx="4"/>
          </p:nvPr>
        </p:nvSpPr>
        <p:spPr>
          <a:xfrm>
            <a:off x="6553200" y="5204354"/>
            <a:ext cx="2133600" cy="396876"/>
          </a:xfrm>
        </p:spPr>
        <p:txBody>
          <a:bodyPr/>
          <a:lstStyle>
            <a:lvl1pPr>
              <a:spcBef>
                <a:spcPct val="0"/>
              </a:spcBef>
              <a:defRPr>
                <a:latin typeface="Times New Roman" pitchFamily="18" charset="0"/>
              </a:defRPr>
            </a:lvl1pPr>
          </a:lstStyle>
          <a:p>
            <a:fld id="{A9857838-4AB5-4DBE-9576-C0926AB1AEB1}"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56BF6C0-2C3C-43AD-ABF7-3E897C73048B}"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7000"/>
            <a:ext cx="1981200" cy="48895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27000"/>
            <a:ext cx="5791200" cy="48895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3AE1F84-AA4F-4981-9B02-6926252C90B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522955D-8AAF-49F5-B2A6-DE465F7B760F}"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8"/>
            <a:ext cx="7772400" cy="11350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6BC3D83-CAB6-4DB4-8F65-EA611A170204}"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2065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24400" y="12065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0409A44-BB16-470C-9C34-5B37921BD794}"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6"/>
            <a:ext cx="8229600" cy="9525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0B5D890-7CCF-44B6-8CB0-4E709B70128E}"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751585A-9785-43E7-8376-E70BD6B4256F}"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B2A7F62-2B75-4911-B893-5A63C7B1935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27541"/>
            <a:ext cx="3008313" cy="968376"/>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A9E4F44-18DA-409B-884A-F4B09957EE58}"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038C74A-99F1-43D7-B75B-F496B61C2C87}"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bwMode="auto">
          <a:xfrm>
            <a:off x="685800" y="127000"/>
            <a:ext cx="7924800" cy="889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Заголовок</a:t>
            </a:r>
          </a:p>
        </p:txBody>
      </p:sp>
      <p:sp>
        <p:nvSpPr>
          <p:cNvPr id="367619" name="Rectangle 3"/>
          <p:cNvSpPr>
            <a:spLocks noGrp="1" noChangeArrowheads="1"/>
          </p:cNvSpPr>
          <p:nvPr>
            <p:ph type="body" idx="1"/>
          </p:nvPr>
        </p:nvSpPr>
        <p:spPr bwMode="auto">
          <a:xfrm>
            <a:off x="685800" y="1206500"/>
            <a:ext cx="7924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67620" name="Rectangle 4"/>
          <p:cNvSpPr>
            <a:spLocks noGrp="1" noChangeArrowheads="1"/>
          </p:cNvSpPr>
          <p:nvPr>
            <p:ph type="dt" sz="half" idx="2"/>
          </p:nvPr>
        </p:nvSpPr>
        <p:spPr bwMode="auto">
          <a:xfrm>
            <a:off x="685800" y="5143500"/>
            <a:ext cx="1549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ru-RU"/>
          </a:p>
        </p:txBody>
      </p:sp>
      <p:sp>
        <p:nvSpPr>
          <p:cNvPr id="367621" name="Rectangle 5"/>
          <p:cNvSpPr>
            <a:spLocks noGrp="1" noChangeArrowheads="1"/>
          </p:cNvSpPr>
          <p:nvPr>
            <p:ph type="ftr" sz="quarter" idx="3"/>
          </p:nvPr>
        </p:nvSpPr>
        <p:spPr bwMode="auto">
          <a:xfrm>
            <a:off x="2438400" y="5143500"/>
            <a:ext cx="4089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ru-RU"/>
          </a:p>
        </p:txBody>
      </p:sp>
      <p:sp>
        <p:nvSpPr>
          <p:cNvPr id="367622" name="Rectangle 6"/>
          <p:cNvSpPr>
            <a:spLocks noGrp="1" noChangeArrowheads="1"/>
          </p:cNvSpPr>
          <p:nvPr>
            <p:ph type="sldNum" sz="quarter" idx="4"/>
          </p:nvPr>
        </p:nvSpPr>
        <p:spPr bwMode="auto">
          <a:xfrm>
            <a:off x="6705600" y="51435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90ABD54A-4007-44A1-BB02-A5F958908A8C}"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5621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19812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lk.rpn.gov.ru/logi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19100"/>
            <a:ext cx="8077200" cy="4495800"/>
          </a:xfrm>
        </p:spPr>
        <p:txBody>
          <a:bodyPr/>
          <a:lstStyle/>
          <a:p>
            <a:pPr algn="ctr">
              <a:lnSpc>
                <a:spcPct val="114000"/>
              </a:lnSpc>
            </a:pP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Обобщение практики осуществления регионального государственного экологического надзора по результатам работы </a:t>
            </a:r>
            <a:r>
              <a:rPr lang="ru-RU" sz="3200" b="1" dirty="0" smtClean="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управления </a:t>
            </a: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охраны окружающей среды Департамента городского хозяйства и экологии Администрации городского округа Самара</a:t>
            </a:r>
            <a:b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a:t>
            </a:r>
            <a:r>
              <a:rPr lang="ru-RU" sz="3200" b="1" dirty="0" smtClean="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 месяцев 2025 года</a:t>
            </a:r>
            <a:endPar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
            <a:ext cx="822325"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07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723900"/>
            <a:ext cx="7924800" cy="4292600"/>
          </a:xfrm>
        </p:spPr>
        <p:txBody>
          <a:bodyPr/>
          <a:lstStyle/>
          <a:p>
            <a:pPr marL="0" lvl="0" indent="0" algn="just">
              <a:spcAft>
                <a:spcPts val="600"/>
              </a:spcAft>
              <a:buClr>
                <a:srgbClr val="8EB3C8"/>
              </a:buClr>
              <a:buNone/>
            </a:pP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Профилактические мероприятия направлены на предупреждение нарушений, устранение причин и условий, способствующих нарушениям:</a:t>
            </a:r>
          </a:p>
          <a:p>
            <a:pPr marL="0" lvl="0" indent="0" algn="just">
              <a:spcAft>
                <a:spcPts val="0"/>
              </a:spcAft>
              <a:buClr>
                <a:srgbClr val="8EB3C8"/>
              </a:buClr>
              <a:buNone/>
            </a:pPr>
            <a:endPar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ru-RU" sz="2400" dirty="0" smtClean="0">
                <a:solidFill>
                  <a:srgbClr val="000000"/>
                </a:solidFill>
                <a:effectLst/>
                <a:cs typeface="Times New Roman" panose="02020603050405020304" pitchFamily="18" charset="0"/>
              </a:rPr>
              <a:t>информирование</a:t>
            </a:r>
            <a:endParaRPr lang="ru-RU" sz="2400" dirty="0">
              <a:solidFill>
                <a:srgbClr val="000000"/>
              </a:solidFill>
              <a:effectLst/>
              <a:cs typeface="Times New Roman" panose="02020603050405020304" pitchFamily="18" charset="0"/>
            </a:endParaRPr>
          </a:p>
          <a:p>
            <a:pPr lvl="0" algn="just">
              <a:spcAft>
                <a:spcPts val="400"/>
              </a:spcAft>
              <a:buClr>
                <a:srgbClr val="8EB3C8"/>
              </a:buClr>
            </a:pPr>
            <a:r>
              <a:rPr lang="ru-RU" sz="2400" dirty="0">
                <a:solidFill>
                  <a:srgbClr val="000000"/>
                </a:solidFill>
                <a:effectLst/>
                <a:cs typeface="Times New Roman" panose="02020603050405020304" pitchFamily="18" charset="0"/>
              </a:rPr>
              <a:t> обобщение правоприменительной </a:t>
            </a:r>
            <a:r>
              <a:rPr lang="ru-RU" sz="2400" dirty="0" smtClean="0">
                <a:solidFill>
                  <a:srgbClr val="000000"/>
                </a:solidFill>
                <a:effectLst/>
                <a:cs typeface="Times New Roman" panose="02020603050405020304" pitchFamily="18" charset="0"/>
              </a:rPr>
              <a:t>практики</a:t>
            </a:r>
            <a:endParaRPr lang="ru-RU" sz="2400" dirty="0">
              <a:solidFill>
                <a:srgbClr val="000000"/>
              </a:solidFill>
              <a:effectLst/>
              <a:cs typeface="Times New Roman" panose="02020603050405020304" pitchFamily="18" charset="0"/>
            </a:endParaRPr>
          </a:p>
          <a:p>
            <a:pPr lvl="0" algn="just">
              <a:spcAft>
                <a:spcPts val="400"/>
              </a:spcAft>
              <a:buClr>
                <a:srgbClr val="8EB3C8"/>
              </a:buClr>
            </a:pPr>
            <a:r>
              <a:rPr lang="ru-RU" sz="2400" dirty="0">
                <a:solidFill>
                  <a:srgbClr val="000000"/>
                </a:solidFill>
                <a:effectLst/>
                <a:cs typeface="Times New Roman" panose="02020603050405020304" pitchFamily="18" charset="0"/>
              </a:rPr>
              <a:t> объявление </a:t>
            </a:r>
            <a:r>
              <a:rPr lang="ru-RU" sz="2400" dirty="0" smtClean="0">
                <a:solidFill>
                  <a:srgbClr val="000000"/>
                </a:solidFill>
                <a:effectLst/>
                <a:cs typeface="Times New Roman" panose="02020603050405020304" pitchFamily="18" charset="0"/>
              </a:rPr>
              <a:t>предостережения</a:t>
            </a:r>
            <a:endParaRPr lang="ru-RU" sz="2400" dirty="0">
              <a:solidFill>
                <a:srgbClr val="000000"/>
              </a:solidFill>
              <a:effectLst/>
              <a:cs typeface="Times New Roman" panose="02020603050405020304" pitchFamily="18" charset="0"/>
            </a:endParaRPr>
          </a:p>
          <a:p>
            <a:pPr lvl="0" algn="just">
              <a:spcAft>
                <a:spcPts val="400"/>
              </a:spcAft>
              <a:buClr>
                <a:srgbClr val="8EB3C8"/>
              </a:buClr>
            </a:pPr>
            <a:r>
              <a:rPr lang="ru-RU" sz="2400" dirty="0">
                <a:solidFill>
                  <a:srgbClr val="000000"/>
                </a:solidFill>
                <a:effectLst/>
                <a:cs typeface="Times New Roman" panose="02020603050405020304" pitchFamily="18" charset="0"/>
              </a:rPr>
              <a:t> </a:t>
            </a:r>
            <a:r>
              <a:rPr lang="ru-RU" sz="2400" dirty="0" smtClean="0">
                <a:solidFill>
                  <a:srgbClr val="000000"/>
                </a:solidFill>
                <a:effectLst/>
                <a:cs typeface="Times New Roman" panose="02020603050405020304" pitchFamily="18" charset="0"/>
              </a:rPr>
              <a:t>консультирование</a:t>
            </a:r>
            <a:endParaRPr lang="ru-RU" sz="2400" dirty="0">
              <a:solidFill>
                <a:srgbClr val="000000"/>
              </a:solidFill>
              <a:effectLst/>
              <a:cs typeface="Times New Roman" panose="02020603050405020304" pitchFamily="18" charset="0"/>
            </a:endParaRPr>
          </a:p>
          <a:p>
            <a:pPr lvl="0" algn="just">
              <a:spcAft>
                <a:spcPts val="400"/>
              </a:spcAft>
              <a:buClr>
                <a:srgbClr val="8EB3C8"/>
              </a:buClr>
            </a:pPr>
            <a:r>
              <a:rPr lang="ru-RU" sz="2400" dirty="0">
                <a:solidFill>
                  <a:srgbClr val="000000"/>
                </a:solidFill>
                <a:effectLst/>
                <a:cs typeface="Times New Roman" panose="02020603050405020304" pitchFamily="18" charset="0"/>
              </a:rPr>
              <a:t> профилактический </a:t>
            </a:r>
            <a:r>
              <a:rPr lang="ru-RU" sz="2400" dirty="0" smtClean="0">
                <a:solidFill>
                  <a:srgbClr val="000000"/>
                </a:solidFill>
                <a:effectLst/>
                <a:cs typeface="Times New Roman" panose="02020603050405020304" pitchFamily="18" charset="0"/>
              </a:rPr>
              <a:t>визит</a:t>
            </a:r>
            <a:endParaRPr lang="ru-RU" sz="2400" dirty="0">
              <a:solidFill>
                <a:srgbClr val="000000"/>
              </a:solidFill>
              <a:effectLst/>
              <a:cs typeface="Times New Roman" panose="02020603050405020304" pitchFamily="18" charset="0"/>
            </a:endParaRPr>
          </a:p>
        </p:txBody>
      </p:sp>
    </p:spTree>
    <p:extLst>
      <p:ext uri="{BB962C8B-B14F-4D97-AF65-F5344CB8AC3E}">
        <p14:creationId xmlns:p14="http://schemas.microsoft.com/office/powerpoint/2010/main" val="127861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42900"/>
            <a:ext cx="7924800" cy="990600"/>
          </a:xfrm>
        </p:spPr>
        <p:txBody>
          <a:bodyPr/>
          <a:lstStyle/>
          <a:p>
            <a:r>
              <a:rPr lang="ru-RU" sz="2800" b="1" dirty="0" smtClean="0">
                <a:solidFill>
                  <a:srgbClr val="000000"/>
                </a:solidFill>
              </a:rPr>
              <a:t>Плановые проверки </a:t>
            </a:r>
            <a:r>
              <a:rPr lang="ru-RU" sz="2800" b="1" dirty="0">
                <a:solidFill>
                  <a:srgbClr val="000000"/>
                </a:solidFill>
              </a:rPr>
              <a:t>в </a:t>
            </a:r>
            <a:r>
              <a:rPr lang="ru-RU" sz="2800" b="1" dirty="0" smtClean="0">
                <a:solidFill>
                  <a:srgbClr val="000000"/>
                </a:solidFill>
              </a:rPr>
              <a:t>2025 </a:t>
            </a:r>
            <a:r>
              <a:rPr lang="ru-RU" sz="2800" b="1" dirty="0">
                <a:solidFill>
                  <a:srgbClr val="000000"/>
                </a:solidFill>
              </a:rPr>
              <a:t>году</a:t>
            </a:r>
          </a:p>
        </p:txBody>
      </p:sp>
      <p:sp>
        <p:nvSpPr>
          <p:cNvPr id="3" name="Объект 2"/>
          <p:cNvSpPr>
            <a:spLocks noGrp="1"/>
          </p:cNvSpPr>
          <p:nvPr>
            <p:ph idx="1"/>
          </p:nvPr>
        </p:nvSpPr>
        <p:spPr>
          <a:xfrm>
            <a:off x="685800" y="1485900"/>
            <a:ext cx="7924800" cy="3505200"/>
          </a:xfrm>
        </p:spPr>
        <p:txBody>
          <a:bodyPr/>
          <a:lstStyle/>
          <a:p>
            <a:pPr marL="0" indent="0" algn="ctr">
              <a:spcAft>
                <a:spcPts val="600"/>
              </a:spcAft>
              <a:buNone/>
            </a:pPr>
            <a:r>
              <a:rPr lang="ru-RU" sz="1800" dirty="0" smtClean="0">
                <a:solidFill>
                  <a:schemeClr val="bg1">
                    <a:lumMod val="50000"/>
                  </a:schemeClr>
                </a:solidFill>
              </a:rPr>
              <a:t>	</a:t>
            </a:r>
          </a:p>
          <a:p>
            <a:pPr marL="0" indent="0" algn="just">
              <a:spcAft>
                <a:spcPts val="600"/>
              </a:spcAft>
              <a:buNone/>
            </a:pPr>
            <a:r>
              <a:rPr lang="ru-RU" sz="2400" dirty="0" smtClean="0">
                <a:solidFill>
                  <a:schemeClr val="bg1">
                    <a:lumMod val="50000"/>
                  </a:schemeClr>
                </a:solidFill>
                <a:effectLst/>
              </a:rPr>
              <a:t>Планы </a:t>
            </a:r>
            <a:r>
              <a:rPr lang="ru-RU" sz="2400" dirty="0">
                <a:solidFill>
                  <a:schemeClr val="bg1">
                    <a:lumMod val="50000"/>
                  </a:schemeClr>
                </a:solidFill>
                <a:effectLst/>
              </a:rPr>
              <a:t>проведения плановых </a:t>
            </a:r>
            <a:r>
              <a:rPr lang="ru-RU" sz="2400" dirty="0" smtClean="0">
                <a:solidFill>
                  <a:schemeClr val="bg1">
                    <a:lumMod val="50000"/>
                  </a:schemeClr>
                </a:solidFill>
                <a:effectLst/>
              </a:rPr>
              <a:t>проверок в рамках регионального </a:t>
            </a:r>
            <a:r>
              <a:rPr lang="ru-RU" sz="2400" dirty="0" err="1" smtClean="0">
                <a:solidFill>
                  <a:schemeClr val="bg1">
                    <a:lumMod val="50000"/>
                  </a:schemeClr>
                </a:solidFill>
                <a:effectLst/>
              </a:rPr>
              <a:t>эконадзора</a:t>
            </a:r>
            <a:r>
              <a:rPr lang="ru-RU" sz="2400" dirty="0" smtClean="0">
                <a:solidFill>
                  <a:schemeClr val="bg1">
                    <a:lumMod val="50000"/>
                  </a:schemeClr>
                </a:solidFill>
                <a:effectLst/>
              </a:rPr>
              <a:t> с 2023 года не формируются </a:t>
            </a:r>
            <a:r>
              <a:rPr lang="ru-RU" sz="2400" dirty="0">
                <a:solidFill>
                  <a:schemeClr val="bg1">
                    <a:lumMod val="50000"/>
                  </a:schemeClr>
                </a:solidFill>
                <a:effectLst/>
              </a:rPr>
              <a:t>связи с отсутствием на территории городского округа Самара объектов контроля, отнесенных к категориям чрезвычайно высокого и высокого риска, подлежащих региональному </a:t>
            </a:r>
            <a:r>
              <a:rPr lang="ru-RU" sz="2400" dirty="0" err="1">
                <a:solidFill>
                  <a:schemeClr val="bg1">
                    <a:lumMod val="50000"/>
                  </a:schemeClr>
                </a:solidFill>
                <a:effectLst/>
              </a:rPr>
              <a:t>эконадзору</a:t>
            </a:r>
            <a:r>
              <a:rPr lang="ru-RU" sz="2400" dirty="0">
                <a:solidFill>
                  <a:schemeClr val="bg1">
                    <a:lumMod val="50000"/>
                  </a:schemeClr>
                </a:solidFill>
                <a:effectLst/>
              </a:rPr>
              <a:t>.</a:t>
            </a:r>
            <a:endParaRPr lang="ru-RU" sz="2400" dirty="0" smtClean="0">
              <a:solidFill>
                <a:schemeClr val="bg1">
                  <a:lumMod val="50000"/>
                </a:schemeClr>
              </a:solidFill>
              <a:effectLst/>
            </a:endParaRPr>
          </a:p>
        </p:txBody>
      </p:sp>
    </p:spTree>
    <p:extLst>
      <p:ext uri="{BB962C8B-B14F-4D97-AF65-F5344CB8AC3E}">
        <p14:creationId xmlns:p14="http://schemas.microsoft.com/office/powerpoint/2010/main" val="185782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19100"/>
            <a:ext cx="7924800" cy="596900"/>
          </a:xfrm>
        </p:spPr>
        <p:txBody>
          <a:bodyPr/>
          <a:lstStyle/>
          <a:p>
            <a:pPr lvl="0">
              <a:spcBef>
                <a:spcPct val="20000"/>
              </a:spcBef>
            </a:pPr>
            <a:r>
              <a:rPr lang="ru-RU" sz="2800" b="1" dirty="0" smtClean="0">
                <a:solidFill>
                  <a:srgbClr val="000000"/>
                </a:solidFill>
                <a:effectLst>
                  <a:outerShdw blurRad="38100" dist="38100" dir="2700000" algn="tl">
                    <a:srgbClr val="000000">
                      <a:alpha val="43137"/>
                    </a:srgbClr>
                  </a:outerShdw>
                </a:effectLst>
                <a:ea typeface="+mn-ea"/>
                <a:cs typeface="Times New Roman" panose="02020603050405020304" pitchFamily="18" charset="0"/>
              </a:rPr>
              <a:t>Всего </a:t>
            </a:r>
            <a:r>
              <a:rPr lang="ru-RU" sz="2800" b="1" dirty="0">
                <a:solidFill>
                  <a:srgbClr val="000000"/>
                </a:solidFill>
                <a:effectLst>
                  <a:outerShdw blurRad="38100" dist="38100" dir="2700000" algn="tl">
                    <a:srgbClr val="000000">
                      <a:alpha val="43137"/>
                    </a:srgbClr>
                  </a:outerShdw>
                </a:effectLst>
                <a:ea typeface="+mn-ea"/>
                <a:cs typeface="Times New Roman" panose="02020603050405020304" pitchFamily="18" charset="0"/>
              </a:rPr>
              <a:t>надзорных мероприятий: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135188650"/>
              </p:ext>
            </p:extLst>
          </p:nvPr>
        </p:nvGraphicFramePr>
        <p:xfrm>
          <a:off x="304801" y="1333500"/>
          <a:ext cx="8686799" cy="4038600"/>
        </p:xfrm>
        <a:graphic>
          <a:graphicData uri="http://schemas.openxmlformats.org/drawingml/2006/table">
            <a:tbl>
              <a:tblPr firstRow="1" bandRow="1">
                <a:tableStyleId>{10A1B5D5-9B99-4C35-A422-299274C87663}</a:tableStyleId>
              </a:tblPr>
              <a:tblGrid>
                <a:gridCol w="1219199"/>
                <a:gridCol w="2133600"/>
                <a:gridCol w="990600"/>
                <a:gridCol w="1295400"/>
                <a:gridCol w="1664998"/>
                <a:gridCol w="1383002"/>
              </a:tblGrid>
              <a:tr h="563880">
                <a:tc>
                  <a:txBody>
                    <a:bodyPr/>
                    <a:lstStyle/>
                    <a:p>
                      <a:pPr algn="ctr"/>
                      <a:r>
                        <a:rPr lang="ru-RU" sz="2000" dirty="0" smtClean="0">
                          <a:effectLst/>
                        </a:rPr>
                        <a:t>год</a:t>
                      </a:r>
                      <a:endParaRPr lang="ru-RU" sz="2000" dirty="0">
                        <a:solidFill>
                          <a:srgbClr val="000000"/>
                        </a:solidFill>
                        <a:effectLst/>
                      </a:endParaRPr>
                    </a:p>
                  </a:txBody>
                  <a:tcPr anchor="ctr"/>
                </a:tc>
                <a:tc>
                  <a:txBody>
                    <a:bodyPr/>
                    <a:lstStyle/>
                    <a:p>
                      <a:pPr algn="ctr"/>
                      <a:r>
                        <a:rPr lang="ru-RU" sz="2000" dirty="0" smtClean="0">
                          <a:effectLst/>
                        </a:rPr>
                        <a:t>Количество контрольных</a:t>
                      </a:r>
                      <a:r>
                        <a:rPr lang="ru-RU" sz="2000" baseline="0" dirty="0" smtClean="0">
                          <a:effectLst/>
                        </a:rPr>
                        <a:t> (надзорных) мероприятий</a:t>
                      </a:r>
                      <a:endParaRPr lang="ru-RU" sz="2000" dirty="0">
                        <a:solidFill>
                          <a:srgbClr val="000000"/>
                        </a:solidFill>
                        <a:effectLst/>
                      </a:endParaRPr>
                    </a:p>
                  </a:txBody>
                  <a:tcPr anchor="ctr"/>
                </a:tc>
                <a:tc>
                  <a:txBody>
                    <a:bodyPr/>
                    <a:lstStyle/>
                    <a:p>
                      <a:pPr algn="ctr"/>
                      <a:r>
                        <a:rPr lang="ru-RU" sz="2000" dirty="0" smtClean="0">
                          <a:effectLst/>
                        </a:rPr>
                        <a:t>плановых</a:t>
                      </a:r>
                      <a:endParaRPr lang="ru-RU" sz="2000" dirty="0">
                        <a:solidFill>
                          <a:srgbClr val="000000"/>
                        </a:solidFill>
                        <a:effectLst/>
                      </a:endParaRPr>
                    </a:p>
                  </a:txBody>
                  <a:tcPr anchor="ctr"/>
                </a:tc>
                <a:tc>
                  <a:txBody>
                    <a:bodyPr/>
                    <a:lstStyle/>
                    <a:p>
                      <a:pPr algn="ctr"/>
                      <a:r>
                        <a:rPr lang="ru-RU" sz="2000" dirty="0" smtClean="0">
                          <a:effectLst/>
                        </a:rPr>
                        <a:t>внеплановых</a:t>
                      </a:r>
                      <a:endParaRPr lang="ru-RU" sz="2000" dirty="0">
                        <a:solidFill>
                          <a:srgbClr val="000000"/>
                        </a:solidFill>
                        <a:effectLst/>
                      </a:endParaRPr>
                    </a:p>
                  </a:txBody>
                  <a:tcPr anchor="ctr"/>
                </a:tc>
                <a:tc>
                  <a:txBody>
                    <a:bodyPr/>
                    <a:lstStyle/>
                    <a:p>
                      <a:pPr algn="ctr"/>
                      <a:r>
                        <a:rPr lang="ru-RU" sz="2000" dirty="0" smtClean="0">
                          <a:effectLst/>
                        </a:rPr>
                        <a:t>Выездных обследований</a:t>
                      </a:r>
                      <a:endParaRPr lang="ru-RU" sz="2000" dirty="0">
                        <a:solidFill>
                          <a:srgbClr val="000000"/>
                        </a:solidFill>
                        <a:effectLst/>
                      </a:endParaRPr>
                    </a:p>
                  </a:txBody>
                  <a:tcPr anchor="ctr"/>
                </a:tc>
                <a:tc>
                  <a:txBody>
                    <a:bodyPr/>
                    <a:lstStyle/>
                    <a:p>
                      <a:pPr algn="ctr"/>
                      <a:r>
                        <a:rPr lang="ru-RU" sz="2000" dirty="0" smtClean="0">
                          <a:effectLst/>
                        </a:rPr>
                        <a:t>наблюдений</a:t>
                      </a:r>
                      <a:endParaRPr lang="ru-RU" sz="2000" dirty="0">
                        <a:solidFill>
                          <a:srgbClr val="000000"/>
                        </a:solidFill>
                        <a:effectLst/>
                      </a:endParaRPr>
                    </a:p>
                  </a:txBody>
                  <a:tcPr anchor="ctr"/>
                </a:tc>
              </a:tr>
              <a:tr h="746760">
                <a:tc>
                  <a:txBody>
                    <a:bodyPr/>
                    <a:lstStyle/>
                    <a:p>
                      <a:pPr algn="ctr"/>
                      <a:r>
                        <a:rPr lang="ru-RU" sz="2000" dirty="0" smtClean="0">
                          <a:effectLst/>
                        </a:rPr>
                        <a:t>12 месяцев 2025</a:t>
                      </a:r>
                      <a:endParaRPr lang="ru-RU" sz="2000" b="0" dirty="0">
                        <a:solidFill>
                          <a:srgbClr val="000000"/>
                        </a:solidFill>
                        <a:effectLst/>
                      </a:endParaRPr>
                    </a:p>
                  </a:txBody>
                  <a:tcPr anchor="ctr"/>
                </a:tc>
                <a:tc>
                  <a:txBody>
                    <a:bodyPr/>
                    <a:lstStyle/>
                    <a:p>
                      <a:pPr algn="ctr"/>
                      <a:r>
                        <a:rPr lang="ru-RU" sz="2000" dirty="0" smtClean="0">
                          <a:effectLst/>
                        </a:rPr>
                        <a:t>1152</a:t>
                      </a:r>
                      <a:endParaRPr lang="ru-RU" sz="2000" b="0" dirty="0">
                        <a:solidFill>
                          <a:srgbClr val="000000"/>
                        </a:solidFill>
                        <a:effectLst/>
                      </a:endParaRPr>
                    </a:p>
                  </a:txBody>
                  <a:tcPr anchor="ctr"/>
                </a:tc>
                <a:tc>
                  <a:txBody>
                    <a:bodyPr/>
                    <a:lstStyle/>
                    <a:p>
                      <a:pPr algn="ctr"/>
                      <a:r>
                        <a:rPr lang="ru-RU" sz="2000" dirty="0" smtClean="0">
                          <a:effectLst/>
                        </a:rPr>
                        <a:t>0</a:t>
                      </a:r>
                      <a:endParaRPr lang="ru-RU" sz="2000" b="0" dirty="0">
                        <a:solidFill>
                          <a:srgbClr val="000000"/>
                        </a:solidFill>
                        <a:effectLst/>
                      </a:endParaRPr>
                    </a:p>
                  </a:txBody>
                  <a:tcPr anchor="ctr"/>
                </a:tc>
                <a:tc>
                  <a:txBody>
                    <a:bodyPr/>
                    <a:lstStyle/>
                    <a:p>
                      <a:pPr algn="ctr"/>
                      <a:r>
                        <a:rPr lang="ru-RU" sz="2000" dirty="0" smtClean="0">
                          <a:effectLst/>
                        </a:rPr>
                        <a:t>0</a:t>
                      </a:r>
                      <a:endParaRPr lang="ru-RU" sz="2000" b="0" dirty="0">
                        <a:solidFill>
                          <a:srgbClr val="000000"/>
                        </a:solidFill>
                        <a:effectLst/>
                      </a:endParaRPr>
                    </a:p>
                  </a:txBody>
                  <a:tcPr anchor="ctr"/>
                </a:tc>
                <a:tc>
                  <a:txBody>
                    <a:bodyPr/>
                    <a:lstStyle/>
                    <a:p>
                      <a:pPr algn="ctr"/>
                      <a:r>
                        <a:rPr lang="ru-RU" sz="2000" dirty="0" smtClean="0">
                          <a:effectLst/>
                        </a:rPr>
                        <a:t>836</a:t>
                      </a:r>
                      <a:endParaRPr lang="ru-RU" sz="2000" b="0" dirty="0">
                        <a:solidFill>
                          <a:srgbClr val="000000"/>
                        </a:solidFill>
                        <a:effectLst/>
                      </a:endParaRPr>
                    </a:p>
                  </a:txBody>
                  <a:tcPr anchor="ctr"/>
                </a:tc>
                <a:tc>
                  <a:txBody>
                    <a:bodyPr/>
                    <a:lstStyle/>
                    <a:p>
                      <a:pPr algn="ctr"/>
                      <a:r>
                        <a:rPr lang="ru-RU" sz="2000" dirty="0" smtClean="0">
                          <a:effectLst/>
                        </a:rPr>
                        <a:t>316</a:t>
                      </a:r>
                      <a:endParaRPr lang="ru-RU" sz="2000" b="0" dirty="0">
                        <a:solidFill>
                          <a:srgbClr val="000000"/>
                        </a:solidFill>
                        <a:effectLst/>
                      </a:endParaRPr>
                    </a:p>
                  </a:txBody>
                  <a:tcPr anchor="ctr"/>
                </a:tc>
              </a:tr>
              <a:tr h="883920">
                <a:tc>
                  <a:txBody>
                    <a:bodyPr/>
                    <a:lstStyle/>
                    <a:p>
                      <a:pPr algn="ctr"/>
                      <a:r>
                        <a:rPr lang="ru-RU" sz="2000" dirty="0" smtClean="0">
                          <a:effectLst/>
                        </a:rPr>
                        <a:t>2024</a:t>
                      </a:r>
                      <a:endParaRPr lang="ru-RU" sz="2000" b="0" dirty="0">
                        <a:solidFill>
                          <a:srgbClr val="000000"/>
                        </a:solidFill>
                        <a:effectLst/>
                      </a:endParaRPr>
                    </a:p>
                  </a:txBody>
                  <a:tcPr anchor="ctr"/>
                </a:tc>
                <a:tc>
                  <a:txBody>
                    <a:bodyPr/>
                    <a:lstStyle/>
                    <a:p>
                      <a:pPr algn="ctr"/>
                      <a:r>
                        <a:rPr lang="ru-RU" sz="2000" dirty="0" smtClean="0">
                          <a:effectLst/>
                        </a:rPr>
                        <a:t>973</a:t>
                      </a:r>
                      <a:endParaRPr lang="ru-RU" sz="2000" b="0" dirty="0">
                        <a:solidFill>
                          <a:srgbClr val="000000"/>
                        </a:solidFill>
                        <a:effectLst/>
                      </a:endParaRPr>
                    </a:p>
                  </a:txBody>
                  <a:tcPr anchor="ctr"/>
                </a:tc>
                <a:tc>
                  <a:txBody>
                    <a:bodyPr/>
                    <a:lstStyle/>
                    <a:p>
                      <a:pPr algn="ctr"/>
                      <a:r>
                        <a:rPr lang="ru-RU" sz="2000" dirty="0" smtClean="0">
                          <a:effectLst/>
                        </a:rPr>
                        <a:t>0</a:t>
                      </a:r>
                      <a:endParaRPr lang="ru-RU" sz="2000" b="0" dirty="0">
                        <a:solidFill>
                          <a:srgbClr val="000000"/>
                        </a:solidFill>
                        <a:effectLst/>
                      </a:endParaRPr>
                    </a:p>
                  </a:txBody>
                  <a:tcPr anchor="ctr"/>
                </a:tc>
                <a:tc>
                  <a:txBody>
                    <a:bodyPr/>
                    <a:lstStyle/>
                    <a:p>
                      <a:pPr algn="ctr"/>
                      <a:r>
                        <a:rPr lang="ru-RU" sz="2000" dirty="0" smtClean="0">
                          <a:effectLst/>
                        </a:rPr>
                        <a:t>4</a:t>
                      </a:r>
                      <a:endParaRPr lang="ru-RU" sz="2000" b="0" dirty="0">
                        <a:solidFill>
                          <a:srgbClr val="000000"/>
                        </a:solidFill>
                        <a:effectLst/>
                      </a:endParaRPr>
                    </a:p>
                  </a:txBody>
                  <a:tcPr anchor="ctr"/>
                </a:tc>
                <a:tc>
                  <a:txBody>
                    <a:bodyPr/>
                    <a:lstStyle/>
                    <a:p>
                      <a:pPr algn="ctr"/>
                      <a:r>
                        <a:rPr lang="ru-RU" sz="2000" dirty="0" smtClean="0">
                          <a:effectLst/>
                        </a:rPr>
                        <a:t>541</a:t>
                      </a:r>
                      <a:endParaRPr lang="ru-RU" sz="2000" b="0" dirty="0">
                        <a:solidFill>
                          <a:srgbClr val="000000"/>
                        </a:solidFill>
                        <a:effectLst/>
                      </a:endParaRPr>
                    </a:p>
                  </a:txBody>
                  <a:tcPr anchor="ctr"/>
                </a:tc>
                <a:tc>
                  <a:txBody>
                    <a:bodyPr/>
                    <a:lstStyle/>
                    <a:p>
                      <a:pPr algn="ctr"/>
                      <a:r>
                        <a:rPr lang="ru-RU" sz="2000" dirty="0" smtClean="0">
                          <a:effectLst/>
                        </a:rPr>
                        <a:t>401</a:t>
                      </a:r>
                      <a:endParaRPr lang="ru-RU" sz="2000" b="0" dirty="0">
                        <a:solidFill>
                          <a:srgbClr val="000000"/>
                        </a:solidFill>
                        <a:effectLst/>
                      </a:endParaRPr>
                    </a:p>
                  </a:txBody>
                  <a:tcPr anchor="ctr"/>
                </a:tc>
              </a:tr>
              <a:tr h="838200">
                <a:tc>
                  <a:txBody>
                    <a:bodyPr/>
                    <a:lstStyle/>
                    <a:p>
                      <a:pPr algn="ctr"/>
                      <a:r>
                        <a:rPr lang="ru-RU" sz="2000" dirty="0" smtClean="0">
                          <a:effectLst/>
                        </a:rPr>
                        <a:t>2023 </a:t>
                      </a:r>
                      <a:endParaRPr lang="ru-RU" sz="2000" b="0" dirty="0">
                        <a:solidFill>
                          <a:srgbClr val="000000"/>
                        </a:solidFill>
                        <a:effectLst/>
                      </a:endParaRPr>
                    </a:p>
                  </a:txBody>
                  <a:tcPr anchor="ctr"/>
                </a:tc>
                <a:tc>
                  <a:txBody>
                    <a:bodyPr/>
                    <a:lstStyle/>
                    <a:p>
                      <a:pPr algn="ctr"/>
                      <a:r>
                        <a:rPr lang="ru-RU" sz="2000" dirty="0" smtClean="0">
                          <a:effectLst/>
                        </a:rPr>
                        <a:t>640</a:t>
                      </a:r>
                      <a:endParaRPr lang="ru-RU" sz="2000" b="0" dirty="0">
                        <a:solidFill>
                          <a:srgbClr val="000000"/>
                        </a:solidFill>
                        <a:effectLst/>
                      </a:endParaRPr>
                    </a:p>
                  </a:txBody>
                  <a:tcPr anchor="ctr"/>
                </a:tc>
                <a:tc>
                  <a:txBody>
                    <a:bodyPr/>
                    <a:lstStyle/>
                    <a:p>
                      <a:pPr algn="ctr"/>
                      <a:r>
                        <a:rPr lang="ru-RU" sz="2000" dirty="0" smtClean="0">
                          <a:effectLst/>
                        </a:rPr>
                        <a:t>0</a:t>
                      </a:r>
                      <a:endParaRPr lang="ru-RU" sz="2000" b="0" dirty="0">
                        <a:solidFill>
                          <a:srgbClr val="000000"/>
                        </a:solidFill>
                        <a:effectLst/>
                      </a:endParaRPr>
                    </a:p>
                  </a:txBody>
                  <a:tcPr anchor="ctr"/>
                </a:tc>
                <a:tc>
                  <a:txBody>
                    <a:bodyPr/>
                    <a:lstStyle/>
                    <a:p>
                      <a:pPr algn="ctr"/>
                      <a:r>
                        <a:rPr lang="ru-RU" sz="2000" dirty="0" smtClean="0">
                          <a:effectLst/>
                        </a:rPr>
                        <a:t>1</a:t>
                      </a:r>
                      <a:endParaRPr lang="ru-RU" sz="2000" b="0" dirty="0">
                        <a:solidFill>
                          <a:srgbClr val="000000"/>
                        </a:solidFill>
                        <a:effectLst/>
                      </a:endParaRPr>
                    </a:p>
                  </a:txBody>
                  <a:tcPr anchor="ctr"/>
                </a:tc>
                <a:tc>
                  <a:txBody>
                    <a:bodyPr/>
                    <a:lstStyle/>
                    <a:p>
                      <a:pPr algn="ctr"/>
                      <a:r>
                        <a:rPr lang="ru-RU" sz="2000" dirty="0" smtClean="0">
                          <a:effectLst/>
                        </a:rPr>
                        <a:t>354</a:t>
                      </a:r>
                      <a:endParaRPr lang="ru-RU" sz="2000" b="0" dirty="0">
                        <a:solidFill>
                          <a:srgbClr val="000000"/>
                        </a:solidFill>
                        <a:effectLst/>
                      </a:endParaRPr>
                    </a:p>
                  </a:txBody>
                  <a:tcPr anchor="ctr"/>
                </a:tc>
                <a:tc>
                  <a:txBody>
                    <a:bodyPr/>
                    <a:lstStyle/>
                    <a:p>
                      <a:pPr algn="ctr"/>
                      <a:r>
                        <a:rPr lang="ru-RU" sz="2000" dirty="0" smtClean="0">
                          <a:effectLst/>
                        </a:rPr>
                        <a:t>286</a:t>
                      </a:r>
                      <a:endParaRPr lang="ru-RU" sz="2000" b="0" dirty="0">
                        <a:solidFill>
                          <a:srgbClr val="000000"/>
                        </a:solidFill>
                        <a:effectLst/>
                      </a:endParaRPr>
                    </a:p>
                  </a:txBody>
                  <a:tcPr anchor="ctr"/>
                </a:tc>
              </a:tr>
            </a:tbl>
          </a:graphicData>
        </a:graphic>
      </p:graphicFrame>
    </p:spTree>
    <p:extLst>
      <p:ext uri="{BB962C8B-B14F-4D97-AF65-F5344CB8AC3E}">
        <p14:creationId xmlns:p14="http://schemas.microsoft.com/office/powerpoint/2010/main" val="2391366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723900"/>
            <a:ext cx="7924800" cy="4572000"/>
          </a:xfrm>
        </p:spPr>
        <p:txBody>
          <a:bodyPr/>
          <a:lstStyle/>
          <a:p>
            <a:pPr marL="0" lvl="0" indent="0" algn="just">
              <a:lnSpc>
                <a:spcPct val="110000"/>
              </a:lnSpc>
              <a:buClr>
                <a:srgbClr val="8EB3C8"/>
              </a:buClr>
              <a:buNone/>
            </a:pPr>
            <a:r>
              <a:rPr lang="ru-RU" sz="2200" dirty="0" smtClean="0">
                <a:solidFill>
                  <a:srgbClr val="003366">
                    <a:lumMod val="50000"/>
                  </a:srgbClr>
                </a:solidFill>
                <a:effectLst/>
              </a:rPr>
              <a:t>В </a:t>
            </a:r>
            <a:r>
              <a:rPr lang="ru-RU" sz="2200" dirty="0">
                <a:solidFill>
                  <a:srgbClr val="003366">
                    <a:lumMod val="50000"/>
                  </a:srgbClr>
                </a:solidFill>
                <a:effectLst/>
              </a:rPr>
              <a:t>случае выявления </a:t>
            </a:r>
            <a:r>
              <a:rPr lang="ru-RU" sz="2200" dirty="0" smtClean="0">
                <a:solidFill>
                  <a:srgbClr val="003366">
                    <a:lumMod val="50000"/>
                  </a:srgbClr>
                </a:solidFill>
                <a:effectLst/>
              </a:rPr>
              <a:t>признаков административного </a:t>
            </a:r>
            <a:r>
              <a:rPr lang="ru-RU" sz="2200" dirty="0">
                <a:solidFill>
                  <a:srgbClr val="003366">
                    <a:lumMod val="50000"/>
                  </a:srgbClr>
                </a:solidFill>
                <a:effectLst/>
              </a:rPr>
              <a:t>правонарушения и (или) получения информации об административных правонарушениях, не влекущих непосредственную угрозу причинения вреда жизни и тяжкого вреда здоровью, возникновения чрезвычайных ситуаций природного и техногенного характера, меры по привлечению виновных лиц к административной ответственности Департаментом не </a:t>
            </a:r>
            <a:r>
              <a:rPr lang="ru-RU" sz="2200" dirty="0" smtClean="0">
                <a:solidFill>
                  <a:srgbClr val="003366">
                    <a:lumMod val="50000"/>
                  </a:srgbClr>
                </a:solidFill>
                <a:effectLst/>
              </a:rPr>
              <a:t>применяются.</a:t>
            </a:r>
          </a:p>
          <a:p>
            <a:pPr marL="0" lvl="0" indent="0" algn="just">
              <a:lnSpc>
                <a:spcPct val="110000"/>
              </a:lnSpc>
              <a:buClr>
                <a:srgbClr val="8EB3C8"/>
              </a:buClr>
              <a:buNone/>
            </a:pPr>
            <a:endParaRPr lang="ru-RU" sz="2200" dirty="0" smtClean="0">
              <a:solidFill>
                <a:srgbClr val="003366">
                  <a:lumMod val="50000"/>
                </a:srgbClr>
              </a:solidFill>
              <a:effectLst/>
            </a:endParaRPr>
          </a:p>
          <a:p>
            <a:pPr marL="0" lvl="0" indent="0" algn="just">
              <a:lnSpc>
                <a:spcPct val="110000"/>
              </a:lnSpc>
              <a:buClr>
                <a:srgbClr val="8EB3C8"/>
              </a:buClr>
              <a:buNone/>
            </a:pPr>
            <a:r>
              <a:rPr lang="ru-RU" sz="2200" dirty="0" smtClean="0">
                <a:solidFill>
                  <a:srgbClr val="003366">
                    <a:lumMod val="50000"/>
                  </a:srgbClr>
                </a:solidFill>
                <a:effectLst/>
              </a:rPr>
              <a:t>В </a:t>
            </a:r>
            <a:r>
              <a:rPr lang="ru-RU" sz="2200" dirty="0">
                <a:solidFill>
                  <a:srgbClr val="003366">
                    <a:lumMod val="50000"/>
                  </a:srgbClr>
                </a:solidFill>
                <a:effectLst/>
              </a:rPr>
              <a:t>этих случаях в отношении контролируемых лиц осуществляются профилактические </a:t>
            </a:r>
            <a:r>
              <a:rPr lang="ru-RU" sz="2200" dirty="0" smtClean="0">
                <a:solidFill>
                  <a:srgbClr val="003366">
                    <a:lumMod val="50000"/>
                  </a:srgbClr>
                </a:solidFill>
                <a:effectLst/>
              </a:rPr>
              <a:t>мероприятия.</a:t>
            </a:r>
            <a:endParaRPr lang="ru-RU" sz="2200" dirty="0">
              <a:solidFill>
                <a:srgbClr val="003366">
                  <a:lumMod val="50000"/>
                </a:srgbClr>
              </a:solidFill>
              <a:effectLst/>
            </a:endParaRPr>
          </a:p>
        </p:txBody>
      </p:sp>
    </p:spTree>
    <p:extLst>
      <p:ext uri="{BB962C8B-B14F-4D97-AF65-F5344CB8AC3E}">
        <p14:creationId xmlns:p14="http://schemas.microsoft.com/office/powerpoint/2010/main" val="213378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71500"/>
            <a:ext cx="8153400" cy="4741333"/>
          </a:xfrm>
        </p:spPr>
        <p:txBody>
          <a:bodyPr/>
          <a:lstStyle/>
          <a:p>
            <a:pPr marL="0" indent="0" algn="ctr">
              <a:spcBef>
                <a:spcPts val="0"/>
              </a:spcBef>
              <a:spcAft>
                <a:spcPts val="600"/>
              </a:spcAft>
              <a:buNone/>
            </a:pPr>
            <a:r>
              <a:rPr lang="ru-RU" sz="2400" b="1" dirty="0" smtClean="0">
                <a:solidFill>
                  <a:srgbClr val="000000"/>
                </a:solidFill>
                <a:effectLst>
                  <a:outerShdw blurRad="38100" dist="38100" dir="2700000" algn="tl">
                    <a:srgbClr val="000000">
                      <a:alpha val="43137"/>
                    </a:srgbClr>
                  </a:outerShdw>
                </a:effectLst>
              </a:rPr>
              <a:t>За 12 </a:t>
            </a:r>
            <a:r>
              <a:rPr lang="ru-RU" sz="2400" b="1" dirty="0">
                <a:solidFill>
                  <a:srgbClr val="000000"/>
                </a:solidFill>
                <a:effectLst>
                  <a:outerShdw blurRad="38100" dist="38100" dir="2700000" algn="tl">
                    <a:srgbClr val="000000">
                      <a:alpha val="43137"/>
                    </a:srgbClr>
                  </a:outerShdw>
                </a:effectLst>
              </a:rPr>
              <a:t>месяцев 2025 </a:t>
            </a:r>
            <a:r>
              <a:rPr lang="ru-RU" sz="2400" b="1" dirty="0" smtClean="0">
                <a:solidFill>
                  <a:srgbClr val="000000"/>
                </a:solidFill>
                <a:effectLst>
                  <a:outerShdw blurRad="38100" dist="38100" dir="2700000" algn="tl">
                    <a:srgbClr val="000000">
                      <a:alpha val="43137"/>
                    </a:srgbClr>
                  </a:outerShdw>
                </a:effectLst>
              </a:rPr>
              <a:t>года </a:t>
            </a:r>
          </a:p>
          <a:p>
            <a:pPr marL="0" indent="0" algn="ctr">
              <a:spcBef>
                <a:spcPts val="0"/>
              </a:spcBef>
              <a:spcAft>
                <a:spcPts val="600"/>
              </a:spcAft>
              <a:buNone/>
            </a:pPr>
            <a:r>
              <a:rPr lang="ru-RU" sz="2400" b="1" u="sng" dirty="0" smtClean="0">
                <a:solidFill>
                  <a:srgbClr val="000000"/>
                </a:solidFill>
                <a:effectLst>
                  <a:outerShdw blurRad="38100" dist="38100" dir="2700000" algn="tl">
                    <a:srgbClr val="000000">
                      <a:alpha val="43137"/>
                    </a:srgbClr>
                  </a:outerShdw>
                </a:effectLst>
              </a:rPr>
              <a:t>проведено 3592  </a:t>
            </a:r>
            <a:r>
              <a:rPr lang="ru-RU" sz="2400" b="1" u="sng" dirty="0">
                <a:solidFill>
                  <a:srgbClr val="000000"/>
                </a:solidFill>
                <a:effectLst>
                  <a:outerShdw blurRad="38100" dist="38100" dir="2700000" algn="tl">
                    <a:srgbClr val="000000">
                      <a:alpha val="43137"/>
                    </a:srgbClr>
                  </a:outerShdw>
                </a:effectLst>
              </a:rPr>
              <a:t>ПМ</a:t>
            </a:r>
            <a:r>
              <a:rPr lang="ru-RU" sz="2400" b="1" dirty="0">
                <a:solidFill>
                  <a:srgbClr val="000000"/>
                </a:solidFill>
                <a:effectLst>
                  <a:outerShdw blurRad="38100" dist="38100" dir="2700000" algn="tl">
                    <a:srgbClr val="000000">
                      <a:alpha val="43137"/>
                    </a:srgbClr>
                  </a:outerShdw>
                </a:effectLst>
              </a:rPr>
              <a:t>, </a:t>
            </a:r>
            <a:r>
              <a:rPr lang="ru-RU" sz="2400" b="1" dirty="0" smtClean="0">
                <a:solidFill>
                  <a:srgbClr val="000000"/>
                </a:solidFill>
                <a:effectLst>
                  <a:outerShdw blurRad="38100" dist="38100" dir="2700000" algn="tl">
                    <a:srgbClr val="000000">
                      <a:alpha val="43137"/>
                    </a:srgbClr>
                  </a:outerShdw>
                </a:effectLst>
              </a:rPr>
              <a:t>в </a:t>
            </a:r>
            <a:r>
              <a:rPr lang="ru-RU" sz="2400" b="1" dirty="0">
                <a:solidFill>
                  <a:srgbClr val="000000"/>
                </a:solidFill>
                <a:effectLst>
                  <a:outerShdw blurRad="38100" dist="38100" dir="2700000" algn="tl">
                    <a:srgbClr val="000000">
                      <a:alpha val="43137"/>
                    </a:srgbClr>
                  </a:outerShdw>
                </a:effectLst>
              </a:rPr>
              <a:t>том </a:t>
            </a:r>
            <a:r>
              <a:rPr lang="ru-RU" sz="2400" b="1" dirty="0" smtClean="0">
                <a:solidFill>
                  <a:srgbClr val="000000"/>
                </a:solidFill>
                <a:effectLst>
                  <a:outerShdw blurRad="38100" dist="38100" dir="2700000" algn="tl">
                    <a:srgbClr val="000000">
                      <a:alpha val="43137"/>
                    </a:srgbClr>
                  </a:outerShdw>
                </a:effectLst>
              </a:rPr>
              <a:t>числе:</a:t>
            </a:r>
          </a:p>
          <a:p>
            <a:pPr marL="0" indent="0" algn="ctr">
              <a:spcBef>
                <a:spcPts val="0"/>
              </a:spcBef>
              <a:spcAft>
                <a:spcPts val="600"/>
              </a:spcAft>
              <a:buNone/>
            </a:pPr>
            <a:endParaRPr lang="ru-RU" sz="2400" b="1" dirty="0" smtClean="0">
              <a:solidFill>
                <a:srgbClr val="000000"/>
              </a:solidFill>
              <a:effectLst>
                <a:outerShdw blurRad="38100" dist="38100" dir="2700000" algn="tl">
                  <a:srgbClr val="000000">
                    <a:alpha val="43137"/>
                  </a:srgbClr>
                </a:outerShdw>
              </a:effectLst>
            </a:endParaRPr>
          </a:p>
          <a:p>
            <a:pPr algn="just">
              <a:spcBef>
                <a:spcPts val="0"/>
              </a:spcBef>
              <a:spcAft>
                <a:spcPts val="600"/>
              </a:spcAft>
            </a:pPr>
            <a:r>
              <a:rPr lang="ru-RU" sz="2400" b="1" dirty="0" smtClean="0">
                <a:solidFill>
                  <a:srgbClr val="000000"/>
                </a:solidFill>
                <a:effectLst/>
              </a:rPr>
              <a:t>объявлено</a:t>
            </a:r>
            <a:r>
              <a:rPr lang="ru-RU" sz="2400" dirty="0" smtClean="0">
                <a:solidFill>
                  <a:srgbClr val="000000"/>
                </a:solidFill>
                <a:effectLst/>
              </a:rPr>
              <a:t> </a:t>
            </a:r>
            <a:r>
              <a:rPr lang="ru-RU" sz="2400" b="1" dirty="0" smtClean="0">
                <a:solidFill>
                  <a:srgbClr val="000000"/>
                </a:solidFill>
                <a:effectLst/>
              </a:rPr>
              <a:t>852 предостережения </a:t>
            </a:r>
            <a:r>
              <a:rPr lang="ru-RU" sz="2400" dirty="0">
                <a:solidFill>
                  <a:srgbClr val="000000"/>
                </a:solidFill>
                <a:effectLst/>
              </a:rPr>
              <a:t>о недопустимости нарушений обязательных требований законодательства в области охраны окружающей </a:t>
            </a:r>
            <a:r>
              <a:rPr lang="ru-RU" sz="2400" dirty="0" smtClean="0">
                <a:solidFill>
                  <a:srgbClr val="000000"/>
                </a:solidFill>
                <a:effectLst/>
              </a:rPr>
              <a:t>среды</a:t>
            </a:r>
          </a:p>
          <a:p>
            <a:pPr algn="just">
              <a:spcBef>
                <a:spcPts val="0"/>
              </a:spcBef>
              <a:spcAft>
                <a:spcPts val="600"/>
              </a:spcAft>
            </a:pPr>
            <a:r>
              <a:rPr lang="ru-RU" sz="2400" b="1" dirty="0" smtClean="0">
                <a:solidFill>
                  <a:srgbClr val="000000"/>
                </a:solidFill>
                <a:effectLst/>
              </a:rPr>
              <a:t>8 </a:t>
            </a:r>
            <a:r>
              <a:rPr lang="ru-RU" sz="2400" b="1" dirty="0">
                <a:solidFill>
                  <a:srgbClr val="000000"/>
                </a:solidFill>
                <a:effectLst/>
              </a:rPr>
              <a:t>профилактических </a:t>
            </a:r>
            <a:r>
              <a:rPr lang="ru-RU" sz="2400" b="1" dirty="0" smtClean="0">
                <a:solidFill>
                  <a:srgbClr val="000000"/>
                </a:solidFill>
                <a:effectLst/>
              </a:rPr>
              <a:t>визитов</a:t>
            </a:r>
            <a:endParaRPr lang="ru-RU" sz="2400" dirty="0" smtClean="0">
              <a:solidFill>
                <a:srgbClr val="000000"/>
              </a:solidFill>
              <a:effectLst/>
            </a:endParaRPr>
          </a:p>
          <a:p>
            <a:pPr algn="just">
              <a:spcBef>
                <a:spcPts val="0"/>
              </a:spcBef>
              <a:spcAft>
                <a:spcPts val="600"/>
              </a:spcAft>
            </a:pPr>
            <a:r>
              <a:rPr lang="ru-RU" sz="2400" b="1" dirty="0" smtClean="0">
                <a:solidFill>
                  <a:srgbClr val="000000"/>
                </a:solidFill>
                <a:effectLst/>
              </a:rPr>
              <a:t>2647 консультаций</a:t>
            </a:r>
            <a:endParaRPr lang="ru-RU" sz="2400" dirty="0" smtClean="0">
              <a:solidFill>
                <a:srgbClr val="000000"/>
              </a:solidFill>
              <a:effectLst/>
            </a:endParaRPr>
          </a:p>
          <a:p>
            <a:pPr algn="just">
              <a:spcBef>
                <a:spcPts val="0"/>
              </a:spcBef>
              <a:spcAft>
                <a:spcPts val="600"/>
              </a:spcAft>
            </a:pPr>
            <a:r>
              <a:rPr lang="ru-RU" sz="2400" b="1" dirty="0" smtClean="0">
                <a:solidFill>
                  <a:srgbClr val="000000"/>
                </a:solidFill>
                <a:effectLst/>
              </a:rPr>
              <a:t>85 </a:t>
            </a:r>
            <a:r>
              <a:rPr lang="ru-RU" sz="2400" b="1" dirty="0">
                <a:solidFill>
                  <a:srgbClr val="000000"/>
                </a:solidFill>
                <a:effectLst/>
              </a:rPr>
              <a:t>информирований контролируемых </a:t>
            </a:r>
            <a:r>
              <a:rPr lang="ru-RU" sz="2400" b="1" dirty="0" smtClean="0">
                <a:solidFill>
                  <a:srgbClr val="000000"/>
                </a:solidFill>
                <a:effectLst/>
              </a:rPr>
              <a:t>лиц</a:t>
            </a:r>
            <a:endParaRPr lang="ru-RU" sz="2400" dirty="0" smtClean="0">
              <a:solidFill>
                <a:srgbClr val="000000"/>
              </a:solidFill>
              <a:effectLst/>
            </a:endParaRPr>
          </a:p>
        </p:txBody>
      </p:sp>
    </p:spTree>
    <p:extLst>
      <p:ext uri="{BB962C8B-B14F-4D97-AF65-F5344CB8AC3E}">
        <p14:creationId xmlns:p14="http://schemas.microsoft.com/office/powerpoint/2010/main" val="3812298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71500"/>
            <a:ext cx="8153400" cy="4741333"/>
          </a:xfrm>
        </p:spPr>
        <p:txBody>
          <a:bodyPr/>
          <a:lstStyle/>
          <a:p>
            <a:pPr algn="ctr">
              <a:spcBef>
                <a:spcPts val="0"/>
              </a:spcBef>
            </a:pPr>
            <a:r>
              <a:rPr lang="ru-RU" sz="2400" b="1" smtClean="0">
                <a:solidFill>
                  <a:srgbClr val="000000"/>
                </a:solidFill>
                <a:effectLst>
                  <a:outerShdw blurRad="38100" dist="38100" dir="2700000" algn="tl">
                    <a:srgbClr val="000000">
                      <a:alpha val="43137"/>
                    </a:srgbClr>
                  </a:outerShdw>
                </a:effectLst>
              </a:rPr>
              <a:t>Обычные Профилактические </a:t>
            </a:r>
            <a:r>
              <a:rPr lang="ru-RU" sz="2400" b="1" dirty="0">
                <a:solidFill>
                  <a:srgbClr val="000000"/>
                </a:solidFill>
                <a:effectLst>
                  <a:outerShdw blurRad="38100" dist="38100" dir="2700000" algn="tl">
                    <a:srgbClr val="000000">
                      <a:alpha val="43137"/>
                    </a:srgbClr>
                  </a:outerShdw>
                </a:effectLst>
              </a:rPr>
              <a:t>визиты</a:t>
            </a:r>
            <a:r>
              <a:rPr lang="ru-RU" sz="2400" dirty="0">
                <a:solidFill>
                  <a:srgbClr val="000000"/>
                </a:solidFill>
                <a:effectLst>
                  <a:outerShdw blurRad="38100" dist="38100" dir="2700000" algn="tl">
                    <a:srgbClr val="000000">
                      <a:alpha val="43137"/>
                    </a:srgbClr>
                  </a:outerShdw>
                </a:effectLst>
              </a:rPr>
              <a:t> </a:t>
            </a:r>
            <a:endParaRPr lang="ru-RU" sz="2400" dirty="0" smtClean="0">
              <a:solidFill>
                <a:srgbClr val="000000"/>
              </a:solidFill>
              <a:effectLst>
                <a:outerShdw blurRad="38100" dist="38100" dir="2700000" algn="tl">
                  <a:srgbClr val="000000">
                    <a:alpha val="43137"/>
                  </a:srgbClr>
                </a:outerShdw>
              </a:effectLst>
            </a:endParaRPr>
          </a:p>
          <a:p>
            <a:pPr algn="ctr">
              <a:spcBef>
                <a:spcPts val="0"/>
              </a:spcBef>
            </a:pPr>
            <a:r>
              <a:rPr lang="ru-RU" sz="2400" dirty="0" smtClean="0">
                <a:solidFill>
                  <a:srgbClr val="000000"/>
                </a:solidFill>
                <a:effectLst/>
              </a:rPr>
              <a:t>проводятся </a:t>
            </a:r>
            <a:r>
              <a:rPr lang="ru-RU" sz="2400" dirty="0">
                <a:solidFill>
                  <a:srgbClr val="000000"/>
                </a:solidFill>
                <a:effectLst/>
              </a:rPr>
              <a:t>в форме профилактической </a:t>
            </a:r>
            <a:r>
              <a:rPr lang="ru-RU" sz="2400" dirty="0" smtClean="0">
                <a:solidFill>
                  <a:srgbClr val="000000"/>
                </a:solidFill>
                <a:effectLst/>
              </a:rPr>
              <a:t>беседы, в </a:t>
            </a:r>
            <a:r>
              <a:rPr lang="ru-RU" sz="2400" dirty="0">
                <a:solidFill>
                  <a:srgbClr val="000000"/>
                </a:solidFill>
                <a:effectLst/>
              </a:rPr>
              <a:t>ходе </a:t>
            </a:r>
            <a:r>
              <a:rPr lang="ru-RU" sz="2400" dirty="0" smtClean="0">
                <a:solidFill>
                  <a:srgbClr val="000000"/>
                </a:solidFill>
                <a:effectLst/>
              </a:rPr>
              <a:t>которой контролируемое </a:t>
            </a:r>
            <a:r>
              <a:rPr lang="ru-RU" sz="2400" dirty="0">
                <a:solidFill>
                  <a:srgbClr val="000000"/>
                </a:solidFill>
                <a:effectLst/>
              </a:rPr>
              <a:t>лицо информируется об обязательных требованиях, предъявляемых к его деятельности либо к принадлежащим ему объектам контроля, их соответствии критериям риска, основаниях и о рекомендуемых способах снижения категории риска, а также о видах, содержании и об интенсивности контрольных (надзорных) мероприятий, проводимых в отношении объекта контроля исходя из его отнесения к соответствующей категории риска.</a:t>
            </a:r>
            <a:endParaRPr lang="ru-RU" sz="2400" dirty="0" smtClean="0">
              <a:solidFill>
                <a:srgbClr val="000000"/>
              </a:solidFill>
              <a:effectLst/>
            </a:endParaRPr>
          </a:p>
        </p:txBody>
      </p:sp>
    </p:spTree>
    <p:extLst>
      <p:ext uri="{BB962C8B-B14F-4D97-AF65-F5344CB8AC3E}">
        <p14:creationId xmlns:p14="http://schemas.microsoft.com/office/powerpoint/2010/main" val="1732024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71500"/>
            <a:ext cx="8153400" cy="4741333"/>
          </a:xfrm>
        </p:spPr>
        <p:txBody>
          <a:bodyPr/>
          <a:lstStyle/>
          <a:p>
            <a:pPr algn="ctr">
              <a:spcBef>
                <a:spcPts val="0"/>
              </a:spcBef>
            </a:pPr>
            <a:r>
              <a:rPr lang="ru-RU" sz="2400" dirty="0" smtClean="0">
                <a:solidFill>
                  <a:srgbClr val="000000"/>
                </a:solidFill>
                <a:effectLst>
                  <a:outerShdw blurRad="38100" dist="38100" dir="2700000" algn="tl">
                    <a:srgbClr val="000000">
                      <a:alpha val="43137"/>
                    </a:srgbClr>
                  </a:outerShdw>
                </a:effectLst>
              </a:rPr>
              <a:t>Постановлением </a:t>
            </a:r>
            <a:r>
              <a:rPr lang="ru-RU" sz="2400" dirty="0">
                <a:solidFill>
                  <a:srgbClr val="000000"/>
                </a:solidFill>
                <a:effectLst>
                  <a:outerShdw blurRad="38100" dist="38100" dir="2700000" algn="tl">
                    <a:srgbClr val="000000">
                      <a:alpha val="43137"/>
                    </a:srgbClr>
                  </a:outerShdw>
                </a:effectLst>
              </a:rPr>
              <a:t>Правительства РФ от 01.10.2025 </a:t>
            </a:r>
            <a:r>
              <a:rPr lang="ru-RU" sz="2400" dirty="0" smtClean="0">
                <a:solidFill>
                  <a:srgbClr val="000000"/>
                </a:solidFill>
                <a:effectLst>
                  <a:outerShdw blurRad="38100" dist="38100" dir="2700000" algn="tl">
                    <a:srgbClr val="000000">
                      <a:alpha val="43137"/>
                    </a:srgbClr>
                  </a:outerShdw>
                </a:effectLst>
              </a:rPr>
              <a:t>     N </a:t>
            </a:r>
            <a:r>
              <a:rPr lang="ru-RU" sz="2400" dirty="0">
                <a:solidFill>
                  <a:srgbClr val="000000"/>
                </a:solidFill>
                <a:effectLst>
                  <a:outerShdw blurRad="38100" dist="38100" dir="2700000" algn="tl">
                    <a:srgbClr val="000000">
                      <a:alpha val="43137"/>
                    </a:srgbClr>
                  </a:outerShdw>
                </a:effectLst>
              </a:rPr>
              <a:t>1511 </a:t>
            </a:r>
            <a:r>
              <a:rPr lang="ru-RU" sz="2400" dirty="0" smtClean="0">
                <a:solidFill>
                  <a:srgbClr val="000000"/>
                </a:solidFill>
                <a:effectLst>
                  <a:outerShdw blurRad="38100" dist="38100" dir="2700000" algn="tl">
                    <a:srgbClr val="000000">
                      <a:alpha val="43137"/>
                    </a:srgbClr>
                  </a:outerShdw>
                </a:effectLst>
              </a:rPr>
              <a:t>утверждена периодичность </a:t>
            </a:r>
            <a:r>
              <a:rPr lang="ru-RU" sz="2400" dirty="0">
                <a:solidFill>
                  <a:srgbClr val="000000"/>
                </a:solidFill>
                <a:effectLst>
                  <a:outerShdw blurRad="38100" dist="38100" dir="2700000" algn="tl">
                    <a:srgbClr val="000000">
                      <a:alpha val="43137"/>
                    </a:srgbClr>
                  </a:outerShdw>
                </a:effectLst>
              </a:rPr>
              <a:t>проведения обязательных профилактических визитов в рамках государственного контроля (надзора), муниципального </a:t>
            </a:r>
            <a:r>
              <a:rPr lang="ru-RU" sz="2400" dirty="0" smtClean="0">
                <a:solidFill>
                  <a:srgbClr val="000000"/>
                </a:solidFill>
                <a:effectLst>
                  <a:outerShdw blurRad="38100" dist="38100" dir="2700000" algn="tl">
                    <a:srgbClr val="000000">
                      <a:alpha val="43137"/>
                    </a:srgbClr>
                  </a:outerShdw>
                </a:effectLst>
              </a:rPr>
              <a:t>контроля</a:t>
            </a:r>
          </a:p>
          <a:p>
            <a:pPr algn="ctr">
              <a:spcBef>
                <a:spcPts val="0"/>
              </a:spcBef>
            </a:pPr>
            <a:endParaRPr lang="ru-RU" sz="2400" dirty="0" smtClean="0">
              <a:solidFill>
                <a:srgbClr val="000000"/>
              </a:solidFill>
              <a:effectLst>
                <a:outerShdw blurRad="38100" dist="38100" dir="2700000" algn="tl">
                  <a:srgbClr val="000000">
                    <a:alpha val="43137"/>
                  </a:srgbClr>
                </a:outerShdw>
              </a:effectLst>
            </a:endParaRPr>
          </a:p>
          <a:p>
            <a:pPr algn="ctr">
              <a:spcBef>
                <a:spcPts val="0"/>
              </a:spcBef>
            </a:pPr>
            <a:r>
              <a:rPr lang="ru-RU" sz="2400" dirty="0" smtClean="0">
                <a:solidFill>
                  <a:srgbClr val="000000"/>
                </a:solidFill>
                <a:effectLst>
                  <a:outerShdw blurRad="38100" dist="38100" dir="2700000" algn="tl">
                    <a:srgbClr val="000000">
                      <a:alpha val="43137"/>
                    </a:srgbClr>
                  </a:outerShdw>
                </a:effectLst>
              </a:rPr>
              <a:t>Периоды </a:t>
            </a:r>
            <a:r>
              <a:rPr lang="ru-RU" sz="2400" dirty="0">
                <a:solidFill>
                  <a:srgbClr val="000000"/>
                </a:solidFill>
                <a:effectLst>
                  <a:outerShdw blurRad="38100" dist="38100" dir="2700000" algn="tl">
                    <a:srgbClr val="000000">
                      <a:alpha val="43137"/>
                    </a:srgbClr>
                  </a:outerShdw>
                </a:effectLst>
              </a:rPr>
              <a:t>проведения обязательных профилактических визитов исчисляются с момента принятия </a:t>
            </a:r>
            <a:r>
              <a:rPr lang="ru-RU" sz="2400" dirty="0" smtClean="0">
                <a:solidFill>
                  <a:srgbClr val="000000"/>
                </a:solidFill>
                <a:effectLst>
                  <a:outerShdw blurRad="38100" dist="38100" dir="2700000" algn="tl">
                    <a:srgbClr val="000000">
                      <a:alpha val="43137"/>
                    </a:srgbClr>
                  </a:outerShdw>
                </a:effectLst>
              </a:rPr>
              <a:t>решения </a:t>
            </a:r>
            <a:r>
              <a:rPr lang="ru-RU" sz="2400" dirty="0">
                <a:solidFill>
                  <a:srgbClr val="000000"/>
                </a:solidFill>
                <a:effectLst>
                  <a:outerShdw blurRad="38100" dist="38100" dir="2700000" algn="tl">
                    <a:srgbClr val="000000">
                      <a:alpha val="43137"/>
                    </a:srgbClr>
                  </a:outerShdw>
                </a:effectLst>
              </a:rPr>
              <a:t>об отнесении объекта контроля к соответствующей категории </a:t>
            </a:r>
            <a:r>
              <a:rPr lang="ru-RU" sz="2400" dirty="0" smtClean="0">
                <a:solidFill>
                  <a:srgbClr val="000000"/>
                </a:solidFill>
                <a:effectLst>
                  <a:outerShdw blurRad="38100" dist="38100" dir="2700000" algn="tl">
                    <a:srgbClr val="000000">
                      <a:alpha val="43137"/>
                    </a:srgbClr>
                  </a:outerShdw>
                </a:effectLst>
              </a:rPr>
              <a:t>риска</a:t>
            </a:r>
            <a:endParaRPr lang="ru-RU" sz="2400" dirty="0">
              <a:solidFill>
                <a:srgbClr val="000000"/>
              </a:solidFill>
              <a:effectLst>
                <a:outerShdw blurRad="38100" dist="38100" dir="2700000" algn="tl">
                  <a:srgbClr val="000000">
                    <a:alpha val="43137"/>
                  </a:srgbClr>
                </a:outerShdw>
              </a:effectLst>
            </a:endParaRPr>
          </a:p>
          <a:p>
            <a:pPr algn="ctr">
              <a:spcBef>
                <a:spcPts val="0"/>
              </a:spcBef>
            </a:pPr>
            <a:endParaRPr lang="ru-RU" sz="2400" dirty="0" smtClean="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5019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3969333177"/>
              </p:ext>
            </p:extLst>
          </p:nvPr>
        </p:nvGraphicFramePr>
        <p:xfrm>
          <a:off x="457200" y="916940"/>
          <a:ext cx="8153400" cy="4226559"/>
        </p:xfrm>
        <a:graphic>
          <a:graphicData uri="http://schemas.openxmlformats.org/drawingml/2006/table">
            <a:tbl>
              <a:tblPr firstRow="1" bandRow="1">
                <a:tableStyleId>{5C22544A-7EE6-4342-B048-85BDC9FD1C3A}</a:tableStyleId>
              </a:tblPr>
              <a:tblGrid>
                <a:gridCol w="2717800"/>
                <a:gridCol w="2717800"/>
                <a:gridCol w="2717800"/>
              </a:tblGrid>
              <a:tr h="1906719">
                <a:tc>
                  <a:txBody>
                    <a:bodyPr/>
                    <a:lstStyle/>
                    <a:p>
                      <a:pPr algn="ctr">
                        <a:spcAft>
                          <a:spcPts val="0"/>
                        </a:spcAft>
                      </a:pPr>
                      <a:r>
                        <a:rPr lang="ru-RU" sz="1600" dirty="0">
                          <a:solidFill>
                            <a:srgbClr val="000000"/>
                          </a:solidFill>
                          <a:effectLst/>
                        </a:rPr>
                        <a:t>Категории риска</a:t>
                      </a:r>
                      <a:endParaRPr lang="ru-RU" sz="16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ru-RU" sz="1600" dirty="0" smtClean="0">
                          <a:solidFill>
                            <a:srgbClr val="000000"/>
                          </a:solidFill>
                          <a:effectLst/>
                        </a:rPr>
                        <a:t>Классы (категории) опасности</a:t>
                      </a:r>
                      <a:endParaRPr lang="ru-RU" sz="16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ru-RU" sz="1600" dirty="0" smtClean="0">
                          <a:solidFill>
                            <a:srgbClr val="000000"/>
                          </a:solidFill>
                          <a:effectLst/>
                        </a:rPr>
                        <a:t>Периодичность </a:t>
                      </a:r>
                      <a:r>
                        <a:rPr lang="ru-RU" sz="1600" dirty="0">
                          <a:solidFill>
                            <a:srgbClr val="000000"/>
                          </a:solidFill>
                          <a:effectLst/>
                        </a:rPr>
                        <a:t>проведения </a:t>
                      </a:r>
                      <a:r>
                        <a:rPr lang="ru-RU" sz="1600" dirty="0" smtClean="0">
                          <a:solidFill>
                            <a:srgbClr val="000000"/>
                          </a:solidFill>
                          <a:effectLst/>
                        </a:rPr>
                        <a:t>обязательных профилактических визитов</a:t>
                      </a:r>
                      <a:endParaRPr lang="ru-RU" sz="1600" dirty="0">
                        <a:solidFill>
                          <a:srgbClr val="000000"/>
                        </a:solidFill>
                        <a:effectLst/>
                        <a:latin typeface="Times New Roman"/>
                        <a:ea typeface="Times New Roman"/>
                      </a:endParaRPr>
                    </a:p>
                  </a:txBody>
                  <a:tcPr marL="68580" marR="68580" marT="0" marB="0" anchor="ctr"/>
                </a:tc>
              </a:tr>
              <a:tr h="579960">
                <a:tc>
                  <a:txBody>
                    <a:bodyPr/>
                    <a:lstStyle/>
                    <a:p>
                      <a:pPr algn="just">
                        <a:spcAft>
                          <a:spcPts val="0"/>
                        </a:spcAft>
                      </a:pPr>
                      <a:r>
                        <a:rPr lang="ru-RU" sz="1600" dirty="0" smtClean="0">
                          <a:effectLst>
                            <a:outerShdw blurRad="38100" dist="38100" dir="2700000" algn="tl">
                              <a:srgbClr val="000000">
                                <a:alpha val="43137"/>
                              </a:srgbClr>
                            </a:outerShdw>
                          </a:effectLst>
                        </a:rPr>
                        <a:t>высокий </a:t>
                      </a:r>
                      <a:r>
                        <a:rPr lang="ru-RU" sz="1600" dirty="0">
                          <a:effectLst>
                            <a:outerShdw blurRad="38100" dist="38100" dir="2700000" algn="tl">
                              <a:srgbClr val="000000">
                                <a:alpha val="43137"/>
                              </a:srgbClr>
                            </a:outerShdw>
                          </a:effectLst>
                        </a:rPr>
                        <a:t>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2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Не более одного в год</a:t>
                      </a:r>
                    </a:p>
                  </a:txBody>
                  <a:tcPr marL="68580" marR="68580" marT="0" marB="0"/>
                </a:tc>
              </a:tr>
              <a:tr h="579960">
                <a:tc>
                  <a:txBody>
                    <a:bodyPr/>
                    <a:lstStyle/>
                    <a:p>
                      <a:pPr algn="just">
                        <a:spcAft>
                          <a:spcPts val="0"/>
                        </a:spcAft>
                      </a:pPr>
                      <a:r>
                        <a:rPr lang="ru-RU" sz="1600" dirty="0">
                          <a:effectLst>
                            <a:outerShdw blurRad="38100" dist="38100" dir="2700000" algn="tl">
                              <a:srgbClr val="000000">
                                <a:alpha val="43137"/>
                              </a:srgbClr>
                            </a:outerShdw>
                          </a:effectLst>
                        </a:rPr>
                        <a:t>значительный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3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Не более одного </a:t>
                      </a:r>
                      <a:r>
                        <a:rPr lang="ru-RU" sz="1600" b="0" dirty="0">
                          <a:effectLst>
                            <a:outerShdw blurRad="38100" dist="38100" dir="2700000" algn="tl">
                              <a:srgbClr val="000000">
                                <a:alpha val="43137"/>
                              </a:srgbClr>
                            </a:outerShdw>
                          </a:effectLst>
                        </a:rPr>
                        <a:t>в 3 года</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579960">
                <a:tc>
                  <a:txBody>
                    <a:bodyPr/>
                    <a:lstStyle/>
                    <a:p>
                      <a:pPr algn="just">
                        <a:spcAft>
                          <a:spcPts val="0"/>
                        </a:spcAft>
                      </a:pPr>
                      <a:r>
                        <a:rPr lang="ru-RU" sz="1600" dirty="0">
                          <a:effectLst>
                            <a:outerShdw blurRad="38100" dist="38100" dir="2700000" algn="tl">
                              <a:srgbClr val="000000">
                                <a:alpha val="43137"/>
                              </a:srgbClr>
                            </a:outerShdw>
                          </a:effectLst>
                        </a:rPr>
                        <a:t>среднего риска</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4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Не более одного в 5 лет</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579960">
                <a:tc>
                  <a:txBody>
                    <a:bodyPr/>
                    <a:lstStyle/>
                    <a:p>
                      <a:pPr algn="just">
                        <a:spcAft>
                          <a:spcPts val="0"/>
                        </a:spcAft>
                      </a:pPr>
                      <a:r>
                        <a:rPr lang="ru-RU" sz="1600" dirty="0">
                          <a:effectLst>
                            <a:outerShdw blurRad="38100" dist="38100" dir="2700000" algn="tl">
                              <a:srgbClr val="000000">
                                <a:alpha val="43137"/>
                              </a:srgbClr>
                            </a:outerShdw>
                          </a:effectLst>
                        </a:rPr>
                        <a:t>умеренный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5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Не более одного в 6 лет</a:t>
                      </a:r>
                    </a:p>
                  </a:txBody>
                  <a:tcPr marL="68580" marR="68580" marT="0" marB="0"/>
                </a:tc>
              </a:tr>
            </a:tbl>
          </a:graphicData>
        </a:graphic>
      </p:graphicFrame>
      <p:sp>
        <p:nvSpPr>
          <p:cNvPr id="4" name="Прямоугольник 3"/>
          <p:cNvSpPr/>
          <p:nvPr/>
        </p:nvSpPr>
        <p:spPr>
          <a:xfrm>
            <a:off x="1981200" y="342900"/>
            <a:ext cx="6750566" cy="461665"/>
          </a:xfrm>
          <a:prstGeom prst="rect">
            <a:avLst/>
          </a:prstGeom>
        </p:spPr>
        <p:txBody>
          <a:bodyPr wrap="none">
            <a:spAutoFit/>
          </a:bodyPr>
          <a:lstStyle/>
          <a:p>
            <a:r>
              <a:rPr kumimoji="1" lang="ru-RU" b="1" dirty="0" smtClean="0">
                <a:solidFill>
                  <a:srgbClr val="000000"/>
                </a:solidFill>
                <a:effectLst>
                  <a:outerShdw blurRad="38100" dist="38100" dir="2700000" algn="tl">
                    <a:srgbClr val="000000">
                      <a:alpha val="43137"/>
                    </a:srgbClr>
                  </a:outerShdw>
                </a:effectLst>
                <a:latin typeface="+mn-lt"/>
              </a:rPr>
              <a:t>Обязательный профилактический </a:t>
            </a:r>
            <a:r>
              <a:rPr kumimoji="1" lang="ru-RU" b="1" dirty="0">
                <a:solidFill>
                  <a:srgbClr val="000000"/>
                </a:solidFill>
                <a:effectLst>
                  <a:outerShdw blurRad="38100" dist="38100" dir="2700000" algn="tl">
                    <a:srgbClr val="000000">
                      <a:alpha val="43137"/>
                    </a:srgbClr>
                  </a:outerShdw>
                </a:effectLst>
                <a:latin typeface="+mn-lt"/>
              </a:rPr>
              <a:t>визит</a:t>
            </a:r>
          </a:p>
        </p:txBody>
      </p:sp>
    </p:spTree>
    <p:extLst>
      <p:ext uri="{BB962C8B-B14F-4D97-AF65-F5344CB8AC3E}">
        <p14:creationId xmlns:p14="http://schemas.microsoft.com/office/powerpoint/2010/main" val="3916168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266700"/>
            <a:ext cx="7924800" cy="4800600"/>
          </a:xfrm>
        </p:spPr>
        <p:txBody>
          <a:bodyPr/>
          <a:lstStyle/>
          <a:p>
            <a:pPr marL="0" indent="0" algn="ctr">
              <a:buNone/>
            </a:pPr>
            <a:r>
              <a:rPr lang="ru-RU" sz="2200" b="1" dirty="0">
                <a:solidFill>
                  <a:srgbClr val="000000"/>
                </a:solidFill>
                <a:effectLst>
                  <a:outerShdw blurRad="38100" dist="38100" dir="2700000" algn="tl">
                    <a:srgbClr val="000000">
                      <a:alpha val="43137"/>
                    </a:srgbClr>
                  </a:outerShdw>
                </a:effectLst>
              </a:rPr>
              <a:t>Региональный государственный экологический </a:t>
            </a:r>
            <a:r>
              <a:rPr lang="ru-RU" sz="2200" b="1" dirty="0" smtClean="0">
                <a:solidFill>
                  <a:srgbClr val="000000"/>
                </a:solidFill>
                <a:effectLst>
                  <a:outerShdw blurRad="38100" dist="38100" dir="2700000" algn="tl">
                    <a:srgbClr val="000000">
                      <a:alpha val="43137"/>
                    </a:srgbClr>
                  </a:outerShdw>
                </a:effectLst>
              </a:rPr>
              <a:t>контроль (надзор) осуществляется </a:t>
            </a:r>
            <a:r>
              <a:rPr lang="ru-RU" sz="2200" b="1" dirty="0">
                <a:solidFill>
                  <a:srgbClr val="000000"/>
                </a:solidFill>
                <a:effectLst>
                  <a:outerShdw blurRad="38100" dist="38100" dir="2700000" algn="tl">
                    <a:srgbClr val="000000">
                      <a:alpha val="43137"/>
                    </a:srgbClr>
                  </a:outerShdw>
                </a:effectLst>
              </a:rPr>
              <a:t>с применением </a:t>
            </a:r>
            <a:r>
              <a:rPr lang="ru-RU" sz="2200" b="1" dirty="0" smtClean="0">
                <a:solidFill>
                  <a:srgbClr val="000000"/>
                </a:solidFill>
                <a:effectLst>
                  <a:outerShdw blurRad="38100" dist="38100" dir="2700000" algn="tl">
                    <a:srgbClr val="000000">
                      <a:alpha val="43137"/>
                    </a:srgbClr>
                  </a:outerShdw>
                </a:effectLst>
              </a:rPr>
              <a:t>системы оценки и управления рисками.</a:t>
            </a:r>
          </a:p>
          <a:p>
            <a:pPr marL="0" indent="0">
              <a:buNone/>
            </a:pPr>
            <a:endParaRPr lang="ru-RU" sz="2400" dirty="0">
              <a:solidFill>
                <a:srgbClr val="000000"/>
              </a:solidFill>
              <a:effectLst>
                <a:outerShdw blurRad="38100" dist="38100" dir="2700000" algn="tl">
                  <a:srgbClr val="000000">
                    <a:alpha val="43137"/>
                  </a:srgbClr>
                </a:outerShdw>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921983489"/>
              </p:ext>
            </p:extLst>
          </p:nvPr>
        </p:nvGraphicFramePr>
        <p:xfrm>
          <a:off x="914400" y="1638300"/>
          <a:ext cx="7543800" cy="3657600"/>
        </p:xfrm>
        <a:graphic>
          <a:graphicData uri="http://schemas.openxmlformats.org/drawingml/2006/table">
            <a:tbl>
              <a:tblPr firstRow="1" firstCol="1" bandRow="1">
                <a:tableStyleId>{5C22544A-7EE6-4342-B048-85BDC9FD1C3A}</a:tableStyleId>
              </a:tblPr>
              <a:tblGrid>
                <a:gridCol w="4114800"/>
                <a:gridCol w="3429000"/>
              </a:tblGrid>
              <a:tr h="990600">
                <a:tc>
                  <a:txBody>
                    <a:bodyPr/>
                    <a:lstStyle/>
                    <a:p>
                      <a:pPr algn="ctr">
                        <a:spcAft>
                          <a:spcPts val="0"/>
                        </a:spcAft>
                      </a:pPr>
                      <a:r>
                        <a:rPr lang="ru-RU" sz="2000" dirty="0" smtClean="0">
                          <a:solidFill>
                            <a:srgbClr val="000000"/>
                          </a:solidFill>
                          <a:effectLst/>
                        </a:rPr>
                        <a:t>Стандартные категории риска (до управления рисками с учетом предыдущих КНМ и ПМ)</a:t>
                      </a:r>
                      <a:endParaRPr lang="ru-RU" sz="20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ru-RU" sz="2000" dirty="0" smtClean="0">
                          <a:solidFill>
                            <a:srgbClr val="000000"/>
                          </a:solidFill>
                          <a:effectLst/>
                        </a:rPr>
                        <a:t>Категории НВОС </a:t>
                      </a:r>
                      <a:endParaRPr lang="ru-RU" sz="2000" dirty="0">
                        <a:solidFill>
                          <a:srgbClr val="000000"/>
                        </a:solidFill>
                        <a:effectLst/>
                        <a:latin typeface="Times New Roman"/>
                        <a:ea typeface="Times New Roman"/>
                      </a:endParaRPr>
                    </a:p>
                  </a:txBody>
                  <a:tcPr marL="68580" marR="68580" marT="0" marB="0" anchor="ctr"/>
                </a:tc>
              </a:tr>
              <a:tr h="457200">
                <a:tc>
                  <a:txBody>
                    <a:bodyPr/>
                    <a:lstStyle/>
                    <a:p>
                      <a:pPr algn="just">
                        <a:spcAft>
                          <a:spcPts val="0"/>
                        </a:spcAft>
                      </a:pPr>
                      <a:r>
                        <a:rPr lang="ru-RU" sz="2000" dirty="0" smtClean="0">
                          <a:effectLst>
                            <a:outerShdw blurRad="38100" dist="38100" dir="2700000" algn="tl">
                              <a:srgbClr val="000000">
                                <a:alpha val="43137"/>
                              </a:srgbClr>
                            </a:outerShdw>
                          </a:effectLst>
                        </a:rPr>
                        <a:t>высокий </a:t>
                      </a:r>
                      <a:r>
                        <a:rPr lang="ru-RU" sz="2000" dirty="0">
                          <a:effectLst>
                            <a:outerShdw blurRad="38100" dist="38100" dir="2700000" algn="tl">
                              <a:srgbClr val="000000">
                                <a:alpha val="43137"/>
                              </a:srgbClr>
                            </a:outerShdw>
                          </a:effectLst>
                        </a:rPr>
                        <a:t>риск</a:t>
                      </a:r>
                      <a:endParaRPr lang="ru-RU" sz="20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endParaRPr lang="ru-RU" sz="20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2000" dirty="0">
                          <a:effectLst>
                            <a:outerShdw blurRad="38100" dist="38100" dir="2700000" algn="tl">
                              <a:srgbClr val="000000">
                                <a:alpha val="43137"/>
                              </a:srgbClr>
                            </a:outerShdw>
                          </a:effectLst>
                        </a:rPr>
                        <a:t>значительный риск</a:t>
                      </a:r>
                      <a:endParaRPr lang="ru-RU" sz="20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endParaRPr lang="ru-RU" sz="20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2000" dirty="0">
                          <a:effectLst>
                            <a:outerShdw blurRad="38100" dist="38100" dir="2700000" algn="tl">
                              <a:srgbClr val="000000">
                                <a:alpha val="43137"/>
                              </a:srgbClr>
                            </a:outerShdw>
                          </a:effectLst>
                        </a:rPr>
                        <a:t>среднего риска</a:t>
                      </a:r>
                      <a:endParaRPr lang="ru-RU" sz="20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2000" b="0" dirty="0" smtClean="0">
                          <a:effectLst>
                            <a:outerShdw blurRad="38100" dist="38100" dir="2700000" algn="tl">
                              <a:srgbClr val="000000">
                                <a:alpha val="43137"/>
                              </a:srgbClr>
                            </a:outerShdw>
                          </a:effectLst>
                        </a:rPr>
                        <a:t>2 категория</a:t>
                      </a:r>
                      <a:endParaRPr lang="ru-RU" sz="20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2000" dirty="0">
                          <a:effectLst>
                            <a:outerShdw blurRad="38100" dist="38100" dir="2700000" algn="tl">
                              <a:srgbClr val="000000">
                                <a:alpha val="43137"/>
                              </a:srgbClr>
                            </a:outerShdw>
                          </a:effectLst>
                        </a:rPr>
                        <a:t>умеренный риск</a:t>
                      </a:r>
                      <a:endParaRPr lang="ru-RU" sz="20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2000" b="0" dirty="0" smtClean="0">
                          <a:effectLst>
                            <a:outerShdw blurRad="38100" dist="38100" dir="2700000" algn="tl">
                              <a:srgbClr val="000000">
                                <a:alpha val="43137"/>
                              </a:srgbClr>
                            </a:outerShdw>
                          </a:effectLst>
                          <a:latin typeface="+mn-lt"/>
                          <a:ea typeface="+mn-ea"/>
                        </a:rPr>
                        <a:t>3 категория</a:t>
                      </a:r>
                    </a:p>
                    <a:p>
                      <a:pPr algn="just">
                        <a:spcAft>
                          <a:spcPts val="0"/>
                        </a:spcAft>
                      </a:pPr>
                      <a:endParaRPr lang="ru-RU" sz="20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2000" dirty="0">
                          <a:effectLst>
                            <a:outerShdw blurRad="38100" dist="38100" dir="2700000" algn="tl">
                              <a:srgbClr val="000000">
                                <a:alpha val="43137"/>
                              </a:srgbClr>
                            </a:outerShdw>
                          </a:effectLst>
                        </a:rPr>
                        <a:t>низкий риск</a:t>
                      </a:r>
                      <a:endParaRPr lang="ru-RU" sz="20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2000" b="0" dirty="0" smtClean="0">
                          <a:effectLst>
                            <a:outerShdw blurRad="38100" dist="38100" dir="2700000" algn="tl">
                              <a:srgbClr val="000000">
                                <a:alpha val="43137"/>
                              </a:srgbClr>
                            </a:outerShdw>
                          </a:effectLst>
                        </a:rPr>
                        <a:t>4 категория</a:t>
                      </a:r>
                      <a:endParaRPr lang="ru-RU" sz="2000" b="0" dirty="0">
                        <a:effectLst>
                          <a:outerShdw blurRad="38100" dist="38100" dir="2700000" algn="tl">
                            <a:srgbClr val="000000">
                              <a:alpha val="43137"/>
                            </a:srgbClr>
                          </a:outerShdw>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608513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266700"/>
            <a:ext cx="7924800" cy="4800600"/>
          </a:xfrm>
        </p:spPr>
        <p:txBody>
          <a:bodyPr/>
          <a:lstStyle/>
          <a:p>
            <a:pPr marL="0" indent="0" algn="ctr">
              <a:buNone/>
            </a:pPr>
            <a:r>
              <a:rPr lang="ru-RU" sz="2400" b="1" dirty="0">
                <a:solidFill>
                  <a:srgbClr val="000000"/>
                </a:solidFill>
                <a:effectLst>
                  <a:outerShdw blurRad="38100" dist="38100" dir="2700000" algn="tl">
                    <a:srgbClr val="000000">
                      <a:alpha val="43137"/>
                    </a:srgbClr>
                  </a:outerShdw>
                </a:effectLst>
              </a:rPr>
              <a:t>Критерии риска </a:t>
            </a:r>
            <a:endParaRPr lang="ru-RU" sz="2400" b="1" dirty="0" smtClean="0">
              <a:solidFill>
                <a:srgbClr val="000000"/>
              </a:solidFill>
              <a:effectLst>
                <a:outerShdw blurRad="38100" dist="38100" dir="2700000" algn="tl">
                  <a:srgbClr val="000000">
                    <a:alpha val="43137"/>
                  </a:srgbClr>
                </a:outerShdw>
              </a:effectLst>
            </a:endParaRPr>
          </a:p>
          <a:p>
            <a:pPr marL="0" indent="0" algn="ctr">
              <a:buNone/>
            </a:pPr>
            <a:r>
              <a:rPr lang="ru-RU" sz="2400" b="1" dirty="0" smtClean="0">
                <a:solidFill>
                  <a:srgbClr val="000000"/>
                </a:solidFill>
                <a:effectLst>
                  <a:outerShdw blurRad="38100" dist="38100" dir="2700000" algn="tl">
                    <a:srgbClr val="000000">
                      <a:alpha val="43137"/>
                    </a:srgbClr>
                  </a:outerShdw>
                </a:effectLst>
              </a:rPr>
              <a:t>в </a:t>
            </a:r>
            <a:r>
              <a:rPr lang="ru-RU" sz="2400" b="1" dirty="0">
                <a:solidFill>
                  <a:srgbClr val="000000"/>
                </a:solidFill>
                <a:effectLst>
                  <a:outerShdw blurRad="38100" dist="38100" dir="2700000" algn="tl">
                    <a:srgbClr val="000000">
                      <a:alpha val="43137"/>
                    </a:srgbClr>
                  </a:outerShdw>
                </a:effectLst>
              </a:rPr>
              <a:t>рамках осуществления регионального государственного экологического контроля (надзора) утверждены постановлением Правительства Самарской области от 22.02.2024 № 110</a:t>
            </a:r>
            <a:r>
              <a:rPr lang="ru-RU" sz="2400" b="1" dirty="0" smtClean="0">
                <a:solidFill>
                  <a:srgbClr val="000000"/>
                </a:solidFill>
                <a:effectLst>
                  <a:outerShdw blurRad="38100" dist="38100" dir="2700000" algn="tl">
                    <a:srgbClr val="000000">
                      <a:alpha val="43137"/>
                    </a:srgbClr>
                  </a:outerShdw>
                </a:effectLst>
              </a:rPr>
              <a:t>.</a:t>
            </a:r>
          </a:p>
          <a:p>
            <a:pPr marL="0" indent="0" algn="ctr">
              <a:buNone/>
            </a:pPr>
            <a:endParaRPr lang="ru-RU" sz="1200" b="1" dirty="0">
              <a:solidFill>
                <a:srgbClr val="000000"/>
              </a:solidFill>
              <a:effectLst>
                <a:outerShdw blurRad="38100" dist="38100" dir="2700000" algn="tl">
                  <a:srgbClr val="000000">
                    <a:alpha val="43137"/>
                  </a:srgbClr>
                </a:outerShdw>
              </a:effectLst>
            </a:endParaRPr>
          </a:p>
          <a:p>
            <a:pPr marL="0" indent="0" algn="just">
              <a:buNone/>
            </a:pPr>
            <a:r>
              <a:rPr lang="ru-RU" sz="2400" b="1" dirty="0">
                <a:solidFill>
                  <a:srgbClr val="000000"/>
                </a:solidFill>
                <a:effectLst>
                  <a:outerShdw blurRad="38100" dist="38100" dir="2700000" algn="tl">
                    <a:srgbClr val="000000">
                      <a:alpha val="43137"/>
                    </a:srgbClr>
                  </a:outerShdw>
                </a:effectLst>
              </a:rPr>
              <a:t>Отнесение объектов государственного контроля (надзора) к определенной категории риска осуществляется посредством внесения информации об определенной категории риска объекта контроля в Единый реестр видов контроля (далее – ЕРВК).</a:t>
            </a:r>
          </a:p>
        </p:txBody>
      </p:sp>
    </p:spTree>
    <p:extLst>
      <p:ext uri="{BB962C8B-B14F-4D97-AF65-F5344CB8AC3E}">
        <p14:creationId xmlns:p14="http://schemas.microsoft.com/office/powerpoint/2010/main" val="1025730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723900"/>
            <a:ext cx="8229600" cy="4267200"/>
          </a:xfrm>
        </p:spPr>
        <p:txBody>
          <a:bodyPr/>
          <a:lstStyle/>
          <a:p>
            <a:pPr marL="0" indent="0" algn="just">
              <a:buNone/>
            </a:pPr>
            <a:r>
              <a:rPr lang="ru-RU" sz="2200" b="1" dirty="0" smtClean="0">
                <a:solidFill>
                  <a:srgbClr val="000000"/>
                </a:solidFill>
                <a:effectLst>
                  <a:outerShdw blurRad="38100" dist="38100" dir="2700000" algn="tl">
                    <a:srgbClr val="000000">
                      <a:alpha val="43137"/>
                    </a:srgbClr>
                  </a:outerShdw>
                </a:effectLst>
              </a:rPr>
              <a:t>В Российской Федерации государственный экологический контроль (надзор) подразделяется на два уровня:</a:t>
            </a:r>
          </a:p>
          <a:p>
            <a:pPr marL="0" indent="0" algn="just">
              <a:buNone/>
            </a:pPr>
            <a:endParaRPr lang="ru-RU" sz="2200" b="1" dirty="0" smtClean="0">
              <a:solidFill>
                <a:srgbClr val="000000"/>
              </a:solidFill>
              <a:effectLst>
                <a:outerShdw blurRad="38100" dist="38100" dir="2700000" algn="tl">
                  <a:srgbClr val="000000">
                    <a:alpha val="43137"/>
                  </a:srgbClr>
                </a:outerShdw>
              </a:effectLst>
            </a:endParaRPr>
          </a:p>
          <a:p>
            <a:pPr algn="just"/>
            <a:r>
              <a:rPr lang="ru-RU" sz="2200" b="1" dirty="0" smtClean="0">
                <a:solidFill>
                  <a:srgbClr val="000000"/>
                </a:solidFill>
                <a:effectLst/>
              </a:rPr>
              <a:t>федеральный </a:t>
            </a:r>
            <a:r>
              <a:rPr lang="ru-RU" sz="2200" b="1" dirty="0">
                <a:solidFill>
                  <a:srgbClr val="000000"/>
                </a:solidFill>
                <a:effectLst/>
              </a:rPr>
              <a:t>государственный </a:t>
            </a:r>
            <a:r>
              <a:rPr lang="ru-RU" sz="2200" b="1" dirty="0" smtClean="0">
                <a:solidFill>
                  <a:srgbClr val="000000"/>
                </a:solidFill>
                <a:effectLst/>
              </a:rPr>
              <a:t>экологический контроль (надзор</a:t>
            </a:r>
            <a:r>
              <a:rPr lang="ru-RU" sz="2200" b="1" dirty="0">
                <a:solidFill>
                  <a:srgbClr val="000000"/>
                </a:solidFill>
                <a:effectLst/>
              </a:rPr>
              <a:t>) </a:t>
            </a:r>
            <a:r>
              <a:rPr lang="ru-RU" sz="2200" b="1" dirty="0" smtClean="0">
                <a:solidFill>
                  <a:srgbClr val="000000"/>
                </a:solidFill>
                <a:effectLst/>
              </a:rPr>
              <a:t>– на территории городского округа Самара осуществляется Межрегиональным управлением </a:t>
            </a:r>
            <a:r>
              <a:rPr lang="ru-RU" sz="2200" b="1" dirty="0" err="1">
                <a:solidFill>
                  <a:srgbClr val="000000"/>
                </a:solidFill>
                <a:effectLst/>
              </a:rPr>
              <a:t>Росприроднадзора</a:t>
            </a:r>
            <a:r>
              <a:rPr lang="ru-RU" sz="2200" b="1" dirty="0">
                <a:solidFill>
                  <a:srgbClr val="000000"/>
                </a:solidFill>
                <a:effectLst/>
              </a:rPr>
              <a:t> по Самарской и Ульяновской </a:t>
            </a:r>
            <a:r>
              <a:rPr lang="ru-RU" sz="2200" b="1" dirty="0" smtClean="0">
                <a:solidFill>
                  <a:srgbClr val="000000"/>
                </a:solidFill>
                <a:effectLst/>
              </a:rPr>
              <a:t>областям</a:t>
            </a:r>
          </a:p>
          <a:p>
            <a:pPr marL="0" indent="0" algn="just">
              <a:buNone/>
            </a:pPr>
            <a:endParaRPr lang="ru-RU" sz="2200" b="1" dirty="0" smtClean="0">
              <a:solidFill>
                <a:srgbClr val="000000"/>
              </a:solidFill>
              <a:effectLst/>
            </a:endParaRPr>
          </a:p>
          <a:p>
            <a:pPr algn="just"/>
            <a:r>
              <a:rPr lang="ru-RU" sz="2200" b="1" dirty="0">
                <a:solidFill>
                  <a:srgbClr val="000000"/>
                </a:solidFill>
                <a:effectLst/>
              </a:rPr>
              <a:t>региональный государственный </a:t>
            </a:r>
            <a:r>
              <a:rPr lang="ru-RU" sz="2200" b="1" dirty="0" smtClean="0">
                <a:solidFill>
                  <a:srgbClr val="000000"/>
                </a:solidFill>
                <a:effectLst/>
              </a:rPr>
              <a:t>экологический контроль (надзор) - ОМС Самарской области</a:t>
            </a:r>
          </a:p>
        </p:txBody>
      </p:sp>
    </p:spTree>
    <p:extLst>
      <p:ext uri="{BB962C8B-B14F-4D97-AF65-F5344CB8AC3E}">
        <p14:creationId xmlns:p14="http://schemas.microsoft.com/office/powerpoint/2010/main" val="1602773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266700"/>
            <a:ext cx="7924800" cy="4800600"/>
          </a:xfrm>
        </p:spPr>
        <p:txBody>
          <a:bodyPr/>
          <a:lstStyle/>
          <a:p>
            <a:pPr marL="0" indent="0" algn="ctr">
              <a:buNone/>
            </a:pPr>
            <a:endParaRPr lang="ru-RU" sz="2000" b="1" dirty="0" smtClean="0">
              <a:solidFill>
                <a:srgbClr val="000000"/>
              </a:solidFill>
              <a:effectLst/>
            </a:endParaRPr>
          </a:p>
          <a:p>
            <a:pPr marL="0" indent="0" algn="ctr">
              <a:buNone/>
            </a:pPr>
            <a:r>
              <a:rPr lang="ru-RU" sz="2800" b="1" dirty="0" smtClean="0">
                <a:solidFill>
                  <a:srgbClr val="000000"/>
                </a:solidFill>
                <a:effectLst>
                  <a:outerShdw blurRad="38100" dist="38100" dir="2700000" algn="tl">
                    <a:srgbClr val="000000">
                      <a:alpha val="43137"/>
                    </a:srgbClr>
                  </a:outerShdw>
                </a:effectLst>
              </a:rPr>
              <a:t>Информация </a:t>
            </a:r>
            <a:r>
              <a:rPr lang="ru-RU" sz="2800" b="1" dirty="0">
                <a:solidFill>
                  <a:srgbClr val="000000"/>
                </a:solidFill>
                <a:effectLst>
                  <a:outerShdw blurRad="38100" dist="38100" dir="2700000" algn="tl">
                    <a:srgbClr val="000000">
                      <a:alpha val="43137"/>
                    </a:srgbClr>
                  </a:outerShdw>
                </a:effectLst>
              </a:rPr>
              <a:t>об  утвержденных категориях риска объектов </a:t>
            </a:r>
            <a:r>
              <a:rPr lang="ru-RU" sz="2800" b="1" dirty="0" smtClean="0">
                <a:solidFill>
                  <a:srgbClr val="000000"/>
                </a:solidFill>
                <a:effectLst>
                  <a:outerShdw blurRad="38100" dist="38100" dir="2700000" algn="tl">
                    <a:srgbClr val="000000">
                      <a:alpha val="43137"/>
                    </a:srgbClr>
                  </a:outerShdw>
                </a:effectLst>
              </a:rPr>
              <a:t>контроля</a:t>
            </a:r>
            <a:endParaRPr lang="ru-RU" sz="2400" b="1" dirty="0" smtClean="0">
              <a:solidFill>
                <a:srgbClr val="000000"/>
              </a:solidFill>
              <a:effectLst/>
            </a:endParaRPr>
          </a:p>
          <a:p>
            <a:pPr marL="457200" lvl="1" indent="0" algn="just">
              <a:buNone/>
            </a:pPr>
            <a:r>
              <a:rPr lang="ru-RU" sz="2400" b="1" dirty="0">
                <a:solidFill>
                  <a:srgbClr val="000000"/>
                </a:solidFill>
                <a:effectLst/>
              </a:rPr>
              <a:t>	</a:t>
            </a:r>
            <a:endParaRPr lang="ru-RU" sz="2400" b="1" dirty="0" smtClean="0">
              <a:solidFill>
                <a:srgbClr val="000000"/>
              </a:solidFill>
              <a:effectLst/>
            </a:endParaRPr>
          </a:p>
          <a:p>
            <a:pPr marL="457200" lvl="1" indent="0" algn="just">
              <a:buNone/>
            </a:pPr>
            <a:r>
              <a:rPr lang="ru-RU" sz="2400" b="1" dirty="0" smtClean="0">
                <a:solidFill>
                  <a:srgbClr val="000000"/>
                </a:solidFill>
                <a:effectLst/>
              </a:rPr>
              <a:t>«</a:t>
            </a:r>
            <a:r>
              <a:rPr lang="ru-RU" sz="2400" b="1" dirty="0" err="1">
                <a:solidFill>
                  <a:srgbClr val="000000"/>
                </a:solidFill>
                <a:effectLst/>
              </a:rPr>
              <a:t>Виджет</a:t>
            </a:r>
            <a:r>
              <a:rPr lang="ru-RU" sz="2400" b="1" dirty="0" smtClean="0">
                <a:solidFill>
                  <a:srgbClr val="000000"/>
                </a:solidFill>
                <a:effectLst/>
              </a:rPr>
              <a:t>» </a:t>
            </a:r>
            <a:r>
              <a:rPr lang="ru-RU" sz="2400" b="1" dirty="0">
                <a:solidFill>
                  <a:srgbClr val="000000"/>
                </a:solidFill>
                <a:effectLst/>
              </a:rPr>
              <a:t>реестра объектов </a:t>
            </a:r>
            <a:r>
              <a:rPr lang="ru-RU" sz="2400" b="1" dirty="0" smtClean="0">
                <a:solidFill>
                  <a:srgbClr val="000000"/>
                </a:solidFill>
                <a:effectLst/>
              </a:rPr>
              <a:t>контроля сформирован </a:t>
            </a:r>
            <a:r>
              <a:rPr lang="ru-RU" sz="2400" b="1" dirty="0">
                <a:solidFill>
                  <a:srgbClr val="000000"/>
                </a:solidFill>
                <a:effectLst/>
              </a:rPr>
              <a:t>и размещен на сайте </a:t>
            </a:r>
            <a:r>
              <a:rPr lang="ru-RU" sz="2400" b="1" dirty="0" smtClean="0">
                <a:solidFill>
                  <a:srgbClr val="000000"/>
                </a:solidFill>
                <a:effectLst/>
              </a:rPr>
              <a:t>Администрации </a:t>
            </a:r>
            <a:r>
              <a:rPr lang="ru-RU" sz="2400" b="1" dirty="0">
                <a:solidFill>
                  <a:srgbClr val="000000"/>
                </a:solidFill>
                <a:effectLst/>
              </a:rPr>
              <a:t>городского округа Самара и Департамента в разделе «Контрольно-надзорная деятельность - </a:t>
            </a:r>
            <a:r>
              <a:rPr lang="ru-RU" sz="2400" b="1" dirty="0" err="1">
                <a:solidFill>
                  <a:srgbClr val="000000"/>
                </a:solidFill>
                <a:effectLst/>
              </a:rPr>
              <a:t>Эконадзор</a:t>
            </a:r>
            <a:r>
              <a:rPr lang="ru-RU" sz="2400" b="1" dirty="0" smtClean="0">
                <a:solidFill>
                  <a:srgbClr val="000000"/>
                </a:solidFill>
                <a:effectLst/>
              </a:rPr>
              <a:t>»</a:t>
            </a:r>
          </a:p>
          <a:p>
            <a:pPr algn="ctr">
              <a:buFontTx/>
              <a:buChar char="-"/>
            </a:pPr>
            <a:endParaRPr lang="ru-RU" sz="1400" dirty="0">
              <a:solidFill>
                <a:srgbClr val="000000"/>
              </a:solidFill>
              <a:effectLst/>
            </a:endParaRPr>
          </a:p>
        </p:txBody>
      </p:sp>
    </p:spTree>
    <p:extLst>
      <p:ext uri="{BB962C8B-B14F-4D97-AF65-F5344CB8AC3E}">
        <p14:creationId xmlns:p14="http://schemas.microsoft.com/office/powerpoint/2010/main" val="2394073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90500"/>
            <a:ext cx="7924800" cy="5257800"/>
          </a:xfrm>
        </p:spPr>
        <p:txBody>
          <a:bodyPr/>
          <a:lstStyle/>
          <a:p>
            <a:pPr marL="0" indent="0" algn="ctr">
              <a:spcAft>
                <a:spcPts val="0"/>
              </a:spcAft>
              <a:buNone/>
            </a:pPr>
            <a:r>
              <a:rPr lang="ru-RU" sz="1900" b="1" dirty="0" smtClean="0">
                <a:solidFill>
                  <a:srgbClr val="000000"/>
                </a:solidFill>
                <a:effectLst/>
              </a:rPr>
              <a:t>Категорирование </a:t>
            </a:r>
          </a:p>
          <a:p>
            <a:pPr marL="0" indent="0" algn="ctr">
              <a:spcAft>
                <a:spcPts val="0"/>
              </a:spcAft>
              <a:buNone/>
            </a:pPr>
            <a:r>
              <a:rPr lang="ru-RU" sz="1900" b="1" dirty="0" smtClean="0">
                <a:solidFill>
                  <a:srgbClr val="000000"/>
                </a:solidFill>
                <a:effectLst/>
              </a:rPr>
              <a:t>в соответствии со степенью негативного воздействия на окружающую среду, т.е. присвоенной категории объекта НВОС.</a:t>
            </a:r>
          </a:p>
          <a:p>
            <a:pPr marL="0" indent="0" algn="ctr">
              <a:spcAft>
                <a:spcPts val="0"/>
              </a:spcAft>
              <a:buNone/>
            </a:pPr>
            <a:endParaRPr lang="ru-RU" sz="1900" b="1" dirty="0" smtClean="0">
              <a:solidFill>
                <a:srgbClr val="000000"/>
              </a:solidFill>
              <a:effectLst/>
            </a:endParaRPr>
          </a:p>
          <a:p>
            <a:pPr marL="0" indent="0" algn="just">
              <a:spcAft>
                <a:spcPts val="600"/>
              </a:spcAft>
              <a:buNone/>
            </a:pPr>
            <a:r>
              <a:rPr lang="ru-RU" sz="1800" b="1" dirty="0" smtClean="0">
                <a:solidFill>
                  <a:srgbClr val="000000"/>
                </a:solidFill>
                <a:effectLst/>
              </a:rPr>
              <a:t>Присвоение </a:t>
            </a:r>
            <a:r>
              <a:rPr lang="ru-RU" sz="1800" b="1" dirty="0">
                <a:solidFill>
                  <a:srgbClr val="000000"/>
                </a:solidFill>
                <a:effectLst/>
              </a:rPr>
              <a:t>объекту НВОС соответствующей категории осуществляется при его постановке на государственный учет объектов НВОС. Категория объекта может быть изменена при актуализации учетных сведений о нем (</a:t>
            </a:r>
            <a:r>
              <a:rPr lang="ru-RU" sz="1800" b="1" dirty="0" smtClean="0">
                <a:solidFill>
                  <a:srgbClr val="000000"/>
                </a:solidFill>
                <a:effectLst/>
              </a:rPr>
              <a:t>ст. </a:t>
            </a:r>
            <a:r>
              <a:rPr lang="ru-RU" sz="1800" b="1" dirty="0">
                <a:solidFill>
                  <a:srgbClr val="000000"/>
                </a:solidFill>
                <a:effectLst/>
              </a:rPr>
              <a:t>69 </a:t>
            </a:r>
            <a:r>
              <a:rPr lang="ru-RU" sz="1800" b="1" dirty="0" smtClean="0">
                <a:solidFill>
                  <a:srgbClr val="000000"/>
                </a:solidFill>
                <a:effectLst/>
              </a:rPr>
              <a:t>ФЗ </a:t>
            </a:r>
            <a:r>
              <a:rPr lang="ru-RU" sz="1800" b="1" dirty="0">
                <a:solidFill>
                  <a:srgbClr val="000000"/>
                </a:solidFill>
                <a:effectLst/>
              </a:rPr>
              <a:t>от 10.01.2002 </a:t>
            </a:r>
            <a:r>
              <a:rPr lang="ru-RU" sz="1800" b="1" dirty="0" smtClean="0">
                <a:solidFill>
                  <a:srgbClr val="000000"/>
                </a:solidFill>
                <a:effectLst/>
              </a:rPr>
              <a:t>№ 7-ФЗ </a:t>
            </a:r>
            <a:r>
              <a:rPr lang="ru-RU" sz="1800" b="1" dirty="0">
                <a:solidFill>
                  <a:srgbClr val="000000"/>
                </a:solidFill>
                <a:effectLst/>
              </a:rPr>
              <a:t>«Об охране окружающей среды</a:t>
            </a:r>
            <a:r>
              <a:rPr lang="ru-RU" sz="1800" b="1" dirty="0" smtClean="0">
                <a:solidFill>
                  <a:srgbClr val="000000"/>
                </a:solidFill>
                <a:effectLst/>
              </a:rPr>
              <a:t>»).</a:t>
            </a:r>
            <a:endParaRPr lang="ru-RU" sz="1800" b="1" dirty="0">
              <a:solidFill>
                <a:srgbClr val="000000"/>
              </a:solidFill>
              <a:effectLst/>
            </a:endParaRPr>
          </a:p>
          <a:p>
            <a:pPr marL="0" indent="0" algn="just">
              <a:buNone/>
            </a:pPr>
            <a:r>
              <a:rPr lang="ru-RU" sz="1800" b="1" dirty="0">
                <a:solidFill>
                  <a:srgbClr val="080808"/>
                </a:solidFill>
                <a:effectLst/>
              </a:rPr>
              <a:t>К</a:t>
            </a:r>
            <a:r>
              <a:rPr lang="ru-RU" sz="1800" b="1" dirty="0" smtClean="0">
                <a:solidFill>
                  <a:srgbClr val="080808"/>
                </a:solidFill>
                <a:effectLst/>
              </a:rPr>
              <a:t>ритерии</a:t>
            </a:r>
            <a:r>
              <a:rPr lang="ru-RU" sz="1800" b="1" dirty="0">
                <a:solidFill>
                  <a:srgbClr val="080808"/>
                </a:solidFill>
                <a:effectLst/>
              </a:rPr>
              <a:t>, на основании которых осуществляется отнесение </a:t>
            </a:r>
            <a:r>
              <a:rPr lang="ru-RU" sz="1800" b="1" dirty="0" smtClean="0">
                <a:solidFill>
                  <a:srgbClr val="080808"/>
                </a:solidFill>
                <a:effectLst/>
              </a:rPr>
              <a:t>объектов, оказывающих </a:t>
            </a:r>
            <a:r>
              <a:rPr lang="ru-RU" sz="1800" b="1" dirty="0">
                <a:solidFill>
                  <a:srgbClr val="080808"/>
                </a:solidFill>
                <a:effectLst/>
              </a:rPr>
              <a:t>НВОС, к объектам I, II, III и IV категорий, утверждены Постановлением Правительства РФ от </a:t>
            </a:r>
            <a:r>
              <a:rPr lang="ru-RU" sz="1800" b="1" dirty="0" smtClean="0">
                <a:solidFill>
                  <a:srgbClr val="080808"/>
                </a:solidFill>
                <a:effectLst/>
              </a:rPr>
              <a:t>31.12.2020 </a:t>
            </a:r>
            <a:r>
              <a:rPr lang="ru-RU" sz="1800" b="1" dirty="0">
                <a:solidFill>
                  <a:srgbClr val="080808"/>
                </a:solidFill>
                <a:effectLst/>
              </a:rPr>
              <a:t>№</a:t>
            </a:r>
            <a:r>
              <a:rPr lang="ru-RU" sz="1800" b="1" dirty="0" smtClean="0">
                <a:solidFill>
                  <a:srgbClr val="080808"/>
                </a:solidFill>
                <a:effectLst/>
              </a:rPr>
              <a:t> 2398 </a:t>
            </a:r>
            <a:r>
              <a:rPr lang="ru-RU" sz="1800" b="1" dirty="0">
                <a:solidFill>
                  <a:srgbClr val="080808"/>
                </a:solidFill>
                <a:effectLst/>
              </a:rPr>
              <a:t>«Об утверждении критериев отнесения объектов, оказывающих </a:t>
            </a:r>
            <a:r>
              <a:rPr lang="ru-RU" sz="1800" b="1" dirty="0" smtClean="0">
                <a:solidFill>
                  <a:srgbClr val="080808"/>
                </a:solidFill>
                <a:effectLst/>
              </a:rPr>
              <a:t>негативное воздействие на окружающую среду, </a:t>
            </a:r>
            <a:r>
              <a:rPr lang="ru-RU" sz="1800" b="1" dirty="0">
                <a:solidFill>
                  <a:srgbClr val="080808"/>
                </a:solidFill>
                <a:effectLst/>
              </a:rPr>
              <a:t>к объектам I, II, III и IV категорий</a:t>
            </a:r>
            <a:r>
              <a:rPr lang="ru-RU" sz="1800" b="1" dirty="0" smtClean="0">
                <a:solidFill>
                  <a:srgbClr val="080808"/>
                </a:solidFill>
                <a:effectLst/>
              </a:rPr>
              <a:t>».</a:t>
            </a:r>
          </a:p>
        </p:txBody>
      </p:sp>
    </p:spTree>
    <p:extLst>
      <p:ext uri="{BB962C8B-B14F-4D97-AF65-F5344CB8AC3E}">
        <p14:creationId xmlns:p14="http://schemas.microsoft.com/office/powerpoint/2010/main" val="2333374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190500"/>
            <a:ext cx="7924800" cy="1066800"/>
          </a:xfrm>
        </p:spPr>
        <p:txBody>
          <a:bodyPr/>
          <a:lstStyle/>
          <a:p>
            <a:r>
              <a:rPr lang="ru-RU" sz="2400" b="1" dirty="0" smtClean="0">
                <a:solidFill>
                  <a:srgbClr val="000000"/>
                </a:solidFill>
                <a:effectLst>
                  <a:outerShdw blurRad="38100" dist="38100" dir="2700000" algn="tl">
                    <a:srgbClr val="000000">
                      <a:alpha val="43137"/>
                    </a:srgbClr>
                  </a:outerShdw>
                </a:effectLst>
              </a:rPr>
              <a:t>Категории объектов, оказывающих негативное воздействие на окружающую среду (НВОС)</a:t>
            </a:r>
            <a:endParaRPr lang="ru-RU" sz="2400" b="1" dirty="0">
              <a:solidFill>
                <a:srgbClr val="000000"/>
              </a:solidFill>
              <a:effectLst>
                <a:outerShdw blurRad="38100" dist="38100" dir="2700000" algn="tl">
                  <a:srgbClr val="000000">
                    <a:alpha val="43137"/>
                  </a:srgbClr>
                </a:outerShdw>
              </a:effectLst>
            </a:endParaRPr>
          </a:p>
        </p:txBody>
      </p:sp>
      <p:sp>
        <p:nvSpPr>
          <p:cNvPr id="6" name="Объект 5"/>
          <p:cNvSpPr>
            <a:spLocks noGrp="1"/>
          </p:cNvSpPr>
          <p:nvPr>
            <p:ph idx="1"/>
          </p:nvPr>
        </p:nvSpPr>
        <p:spPr>
          <a:xfrm>
            <a:off x="304800" y="1333500"/>
            <a:ext cx="8610600" cy="4038600"/>
          </a:xfrm>
        </p:spPr>
        <p:txBody>
          <a:bodyPr/>
          <a:lstStyle/>
          <a:p>
            <a:pPr marL="0" indent="0" algn="just">
              <a:spcAft>
                <a:spcPts val="600"/>
              </a:spcAft>
              <a:buNone/>
            </a:pPr>
            <a:r>
              <a:rPr lang="ru-RU" sz="2000" dirty="0" smtClean="0">
                <a:solidFill>
                  <a:srgbClr val="000000"/>
                </a:solidFill>
                <a:effectLst/>
              </a:rPr>
              <a:t>В </a:t>
            </a:r>
            <a:r>
              <a:rPr lang="ru-RU" sz="2000" dirty="0">
                <a:solidFill>
                  <a:srgbClr val="000000"/>
                </a:solidFill>
                <a:effectLst/>
              </a:rPr>
              <a:t>соответствии с п. 1 ст. 4.2 Федерального закона № 7-ФЗ все объекты, оказывающие </a:t>
            </a:r>
            <a:r>
              <a:rPr lang="ru-RU" sz="2000" dirty="0" smtClean="0">
                <a:solidFill>
                  <a:srgbClr val="000000"/>
                </a:solidFill>
                <a:effectLst/>
              </a:rPr>
              <a:t>НВОС, </a:t>
            </a:r>
            <a:r>
              <a:rPr lang="ru-RU" sz="2000" dirty="0">
                <a:solidFill>
                  <a:srgbClr val="000000"/>
                </a:solidFill>
                <a:effectLst/>
              </a:rPr>
              <a:t>в зависимости от уровня такого воздействия делятся на 4 категории</a:t>
            </a:r>
            <a:r>
              <a:rPr lang="ru-RU" sz="2000" dirty="0" smtClean="0">
                <a:solidFill>
                  <a:srgbClr val="000000"/>
                </a:solidFill>
                <a:effectLst/>
              </a:rPr>
              <a:t>:</a:t>
            </a:r>
          </a:p>
          <a:p>
            <a:pPr algn="just">
              <a:spcAft>
                <a:spcPts val="600"/>
              </a:spcAft>
            </a:pPr>
            <a:r>
              <a:rPr lang="ru-RU" sz="2000" dirty="0">
                <a:solidFill>
                  <a:srgbClr val="000000"/>
                </a:solidFill>
                <a:effectLst/>
              </a:rPr>
              <a:t>объекты, оказывающие значительное НВОС и относящиеся к областям применения наилучших доступных </a:t>
            </a:r>
            <a:r>
              <a:rPr lang="ru-RU" sz="2000" dirty="0" smtClean="0">
                <a:solidFill>
                  <a:srgbClr val="000000"/>
                </a:solidFill>
                <a:effectLst/>
              </a:rPr>
              <a:t>технологий </a:t>
            </a:r>
            <a:r>
              <a:rPr lang="ru-RU" sz="2000" dirty="0">
                <a:solidFill>
                  <a:srgbClr val="000000"/>
                </a:solidFill>
                <a:effectLst/>
              </a:rPr>
              <a:t>(</a:t>
            </a:r>
            <a:r>
              <a:rPr lang="ru-RU" sz="2000" b="1" dirty="0">
                <a:solidFill>
                  <a:srgbClr val="000000"/>
                </a:solidFill>
                <a:effectLst/>
              </a:rPr>
              <a:t>объекты I категории</a:t>
            </a:r>
            <a:r>
              <a:rPr lang="ru-RU" sz="2000" dirty="0" smtClean="0">
                <a:solidFill>
                  <a:srgbClr val="000000"/>
                </a:solidFill>
                <a:effectLst/>
              </a:rPr>
              <a:t>)</a:t>
            </a:r>
            <a:endParaRPr lang="ru-RU" sz="2000" dirty="0">
              <a:solidFill>
                <a:srgbClr val="000000"/>
              </a:solidFill>
              <a:effectLst/>
            </a:endParaRPr>
          </a:p>
          <a:p>
            <a:pPr algn="just">
              <a:spcAft>
                <a:spcPts val="600"/>
              </a:spcAft>
            </a:pPr>
            <a:r>
              <a:rPr lang="ru-RU" sz="2000" dirty="0">
                <a:solidFill>
                  <a:srgbClr val="000000"/>
                </a:solidFill>
                <a:effectLst/>
              </a:rPr>
              <a:t>объекты, оказывающие умеренное НВОС (</a:t>
            </a:r>
            <a:r>
              <a:rPr lang="ru-RU" sz="2000" b="1" dirty="0">
                <a:solidFill>
                  <a:srgbClr val="000000"/>
                </a:solidFill>
                <a:effectLst/>
              </a:rPr>
              <a:t>объекты II категории</a:t>
            </a:r>
            <a:r>
              <a:rPr lang="ru-RU" sz="2000" dirty="0">
                <a:solidFill>
                  <a:srgbClr val="000000"/>
                </a:solidFill>
                <a:effectLst/>
              </a:rPr>
              <a:t>);</a:t>
            </a:r>
          </a:p>
          <a:p>
            <a:pPr algn="just">
              <a:spcAft>
                <a:spcPts val="600"/>
              </a:spcAft>
            </a:pPr>
            <a:r>
              <a:rPr lang="ru-RU" sz="2000" dirty="0">
                <a:solidFill>
                  <a:srgbClr val="000000"/>
                </a:solidFill>
                <a:effectLst/>
              </a:rPr>
              <a:t>объекты, оказывающие незначительное НВОС (</a:t>
            </a:r>
            <a:r>
              <a:rPr lang="ru-RU" sz="2000" b="1" dirty="0">
                <a:solidFill>
                  <a:srgbClr val="000000"/>
                </a:solidFill>
                <a:effectLst/>
              </a:rPr>
              <a:t>объекты III категории</a:t>
            </a:r>
            <a:r>
              <a:rPr lang="ru-RU" sz="2000" dirty="0" smtClean="0">
                <a:solidFill>
                  <a:srgbClr val="000000"/>
                </a:solidFill>
                <a:effectLst/>
              </a:rPr>
              <a:t>)</a:t>
            </a:r>
            <a:endParaRPr lang="ru-RU" sz="2000" dirty="0">
              <a:solidFill>
                <a:srgbClr val="000000"/>
              </a:solidFill>
              <a:effectLst/>
            </a:endParaRPr>
          </a:p>
          <a:p>
            <a:pPr algn="just">
              <a:spcAft>
                <a:spcPts val="600"/>
              </a:spcAft>
            </a:pPr>
            <a:r>
              <a:rPr lang="ru-RU" sz="2000" dirty="0">
                <a:solidFill>
                  <a:srgbClr val="000000"/>
                </a:solidFill>
                <a:effectLst/>
              </a:rPr>
              <a:t>объекты, оказывающие минимальное НВОС (</a:t>
            </a:r>
            <a:r>
              <a:rPr lang="ru-RU" sz="2000" b="1" dirty="0">
                <a:solidFill>
                  <a:srgbClr val="000000"/>
                </a:solidFill>
                <a:effectLst/>
              </a:rPr>
              <a:t>объекты IV категории</a:t>
            </a:r>
            <a:r>
              <a:rPr lang="ru-RU" sz="2000" dirty="0" smtClean="0">
                <a:solidFill>
                  <a:srgbClr val="000000"/>
                </a:solidFill>
                <a:effectLst/>
              </a:rPr>
              <a:t>)</a:t>
            </a:r>
            <a:endParaRPr lang="ru-RU" sz="2000" dirty="0">
              <a:solidFill>
                <a:srgbClr val="000000"/>
              </a:solidFill>
              <a:effectLst/>
            </a:endParaRPr>
          </a:p>
        </p:txBody>
      </p:sp>
    </p:spTree>
    <p:extLst>
      <p:ext uri="{BB962C8B-B14F-4D97-AF65-F5344CB8AC3E}">
        <p14:creationId xmlns:p14="http://schemas.microsoft.com/office/powerpoint/2010/main" val="2789046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7000"/>
            <a:ext cx="8382000" cy="1282700"/>
          </a:xfrm>
        </p:spPr>
        <p:txBody>
          <a:bodyPr/>
          <a:lstStyle/>
          <a:p>
            <a:r>
              <a:rPr lang="ru-RU" sz="2800" b="1" dirty="0">
                <a:solidFill>
                  <a:srgbClr val="000000"/>
                </a:solidFill>
              </a:rPr>
              <a:t>Реестр </a:t>
            </a:r>
            <a:r>
              <a:rPr lang="ru-RU" sz="2800" b="1" dirty="0" smtClean="0">
                <a:solidFill>
                  <a:srgbClr val="000000"/>
                </a:solidFill>
              </a:rPr>
              <a:t>объектов оказывающих негативное воздействие </a:t>
            </a:r>
            <a:r>
              <a:rPr lang="ru-RU" sz="2800" b="1" dirty="0">
                <a:solidFill>
                  <a:srgbClr val="000000"/>
                </a:solidFill>
              </a:rPr>
              <a:t>на окружающую </a:t>
            </a:r>
            <a:r>
              <a:rPr lang="ru-RU" sz="2800" b="1" dirty="0" smtClean="0">
                <a:solidFill>
                  <a:srgbClr val="000000"/>
                </a:solidFill>
              </a:rPr>
              <a:t>среду</a:t>
            </a:r>
            <a:endParaRPr lang="ru-RU" sz="2800" b="1" dirty="0">
              <a:solidFill>
                <a:srgbClr val="000000"/>
              </a:solidFill>
            </a:endParaRPr>
          </a:p>
        </p:txBody>
      </p:sp>
      <p:sp>
        <p:nvSpPr>
          <p:cNvPr id="3" name="Объект 2"/>
          <p:cNvSpPr>
            <a:spLocks noGrp="1"/>
          </p:cNvSpPr>
          <p:nvPr>
            <p:ph idx="1"/>
          </p:nvPr>
        </p:nvSpPr>
        <p:spPr>
          <a:xfrm>
            <a:off x="533400" y="1333500"/>
            <a:ext cx="8153400" cy="3733800"/>
          </a:xfrm>
        </p:spPr>
        <p:txBody>
          <a:bodyPr/>
          <a:lstStyle/>
          <a:p>
            <a:pPr algn="just">
              <a:spcAft>
                <a:spcPts val="600"/>
              </a:spcAft>
            </a:pPr>
            <a:r>
              <a:rPr lang="ru-RU" sz="2000" dirty="0">
                <a:solidFill>
                  <a:srgbClr val="000000"/>
                </a:solidFill>
                <a:effectLst/>
                <a:cs typeface="Times New Roman" panose="02020603050405020304" pitchFamily="18" charset="0"/>
              </a:rPr>
              <a:t>В </a:t>
            </a:r>
            <a:r>
              <a:rPr lang="ru-RU" sz="2000" dirty="0" smtClean="0">
                <a:solidFill>
                  <a:srgbClr val="000000"/>
                </a:solidFill>
                <a:effectLst/>
                <a:cs typeface="Times New Roman" panose="02020603050405020304" pitchFamily="18" charset="0"/>
              </a:rPr>
              <a:t>общероссийский реестре объектов </a:t>
            </a:r>
            <a:r>
              <a:rPr lang="ru-RU" sz="2000" dirty="0">
                <a:solidFill>
                  <a:srgbClr val="000000"/>
                </a:solidFill>
                <a:effectLst/>
                <a:cs typeface="Times New Roman" panose="02020603050405020304" pitchFamily="18" charset="0"/>
              </a:rPr>
              <a:t>НВОС </a:t>
            </a:r>
            <a:r>
              <a:rPr lang="ru-RU" sz="2000" dirty="0" smtClean="0">
                <a:solidFill>
                  <a:srgbClr val="000000"/>
                </a:solidFill>
                <a:effectLst/>
                <a:cs typeface="Times New Roman" panose="02020603050405020304" pitchFamily="18" charset="0"/>
              </a:rPr>
              <a:t>внесено порядка </a:t>
            </a:r>
            <a:r>
              <a:rPr lang="ru-RU" sz="2000" b="1" dirty="0" smtClean="0">
                <a:solidFill>
                  <a:srgbClr val="000000"/>
                </a:solidFill>
                <a:effectLst/>
                <a:cs typeface="Times New Roman" panose="02020603050405020304" pitchFamily="18" charset="0"/>
              </a:rPr>
              <a:t>1936 объекта </a:t>
            </a:r>
            <a:r>
              <a:rPr lang="ru-RU" sz="2000" b="1" dirty="0">
                <a:solidFill>
                  <a:srgbClr val="000000"/>
                </a:solidFill>
                <a:effectLst/>
                <a:cs typeface="Times New Roman" panose="02020603050405020304" pitchFamily="18" charset="0"/>
              </a:rPr>
              <a:t>НВОС </a:t>
            </a:r>
            <a:r>
              <a:rPr lang="en-US" sz="2000" b="1" dirty="0" smtClean="0">
                <a:solidFill>
                  <a:srgbClr val="000000"/>
                </a:solidFill>
                <a:effectLst/>
                <a:cs typeface="Times New Roman" panose="02020603050405020304" pitchFamily="18" charset="0"/>
              </a:rPr>
              <a:t>II-IV </a:t>
            </a:r>
            <a:r>
              <a:rPr lang="ru-RU" sz="2000" b="1" dirty="0">
                <a:solidFill>
                  <a:srgbClr val="000000"/>
                </a:solidFill>
                <a:effectLst/>
                <a:cs typeface="Times New Roman" panose="02020603050405020304" pitchFamily="18" charset="0"/>
              </a:rPr>
              <a:t>категории, </a:t>
            </a:r>
            <a:r>
              <a:rPr lang="ru-RU" sz="2000" dirty="0">
                <a:solidFill>
                  <a:srgbClr val="000000"/>
                </a:solidFill>
                <a:effectLst/>
                <a:cs typeface="Times New Roman" panose="02020603050405020304" pitchFamily="18" charset="0"/>
              </a:rPr>
              <a:t>осуществляющих хозяйственную деятельность на территории городского округа Самара</a:t>
            </a:r>
            <a:r>
              <a:rPr lang="ru-RU" sz="2000" b="1" dirty="0">
                <a:solidFill>
                  <a:srgbClr val="000000"/>
                </a:solidFill>
                <a:effectLst/>
                <a:cs typeface="Times New Roman" panose="02020603050405020304" pitchFamily="18" charset="0"/>
              </a:rPr>
              <a:t>, подлежащих </a:t>
            </a:r>
            <a:r>
              <a:rPr lang="ru-RU" sz="2000" b="1" dirty="0" smtClean="0">
                <a:solidFill>
                  <a:srgbClr val="000000"/>
                </a:solidFill>
                <a:effectLst/>
                <a:cs typeface="Times New Roman" panose="02020603050405020304" pitchFamily="18" charset="0"/>
              </a:rPr>
              <a:t>региональному государственному </a:t>
            </a:r>
            <a:r>
              <a:rPr lang="ru-RU" sz="2000" b="1" dirty="0">
                <a:solidFill>
                  <a:srgbClr val="000000"/>
                </a:solidFill>
                <a:effectLst/>
                <a:cs typeface="Times New Roman" panose="02020603050405020304" pitchFamily="18" charset="0"/>
              </a:rPr>
              <a:t>экологическому надзору.</a:t>
            </a:r>
          </a:p>
          <a:p>
            <a:pPr algn="just">
              <a:spcAft>
                <a:spcPts val="600"/>
              </a:spcAft>
            </a:pPr>
            <a:r>
              <a:rPr lang="ru-RU" sz="2000" dirty="0" smtClean="0">
                <a:solidFill>
                  <a:srgbClr val="000000"/>
                </a:solidFill>
                <a:effectLst/>
                <a:cs typeface="Times New Roman" panose="02020603050405020304" pitchFamily="18" charset="0"/>
              </a:rPr>
              <a:t>Внесение в реестр объектов НВОС (постановка на учет, актуализация сведений) осуществляется в личном кабинете </a:t>
            </a:r>
            <a:r>
              <a:rPr lang="ru-RU" sz="2000" dirty="0" err="1" smtClean="0">
                <a:solidFill>
                  <a:srgbClr val="000000"/>
                </a:solidFill>
                <a:effectLst/>
                <a:cs typeface="Times New Roman" panose="02020603050405020304" pitchFamily="18" charset="0"/>
              </a:rPr>
              <a:t>природопользователя</a:t>
            </a:r>
            <a:r>
              <a:rPr lang="ru-RU" sz="2000" dirty="0" smtClean="0">
                <a:solidFill>
                  <a:srgbClr val="000000"/>
                </a:solidFill>
                <a:effectLst/>
                <a:cs typeface="Times New Roman" panose="02020603050405020304" pitchFamily="18" charset="0"/>
              </a:rPr>
              <a:t>: </a:t>
            </a:r>
            <a:r>
              <a:rPr lang="en-US" sz="2000" dirty="0" smtClean="0">
                <a:solidFill>
                  <a:srgbClr val="000000"/>
                </a:solidFill>
                <a:effectLst/>
                <a:cs typeface="Times New Roman" panose="02020603050405020304" pitchFamily="18" charset="0"/>
              </a:rPr>
              <a:t>(lk.rpn.gov.ru</a:t>
            </a:r>
            <a:r>
              <a:rPr lang="en-US" sz="2000" dirty="0">
                <a:solidFill>
                  <a:srgbClr val="000000"/>
                </a:solidFill>
                <a:effectLst/>
                <a:cs typeface="Times New Roman" panose="02020603050405020304" pitchFamily="18" charset="0"/>
              </a:rPr>
              <a:t>.) </a:t>
            </a:r>
            <a:r>
              <a:rPr lang="en-US" sz="2000" u="sng" dirty="0" smtClean="0">
                <a:solidFill>
                  <a:schemeClr val="bg2">
                    <a:lumMod val="60000"/>
                    <a:lumOff val="40000"/>
                  </a:schemeClr>
                </a:solidFill>
                <a:effectLst/>
                <a:cs typeface="Times New Roman" panose="02020603050405020304" pitchFamily="18" charset="0"/>
                <a:hlinkClick r:id="rId2"/>
              </a:rPr>
              <a:t>https</a:t>
            </a:r>
            <a:r>
              <a:rPr lang="en-US" sz="2000" u="sng" dirty="0">
                <a:solidFill>
                  <a:schemeClr val="bg2">
                    <a:lumMod val="60000"/>
                    <a:lumOff val="40000"/>
                  </a:schemeClr>
                </a:solidFill>
                <a:effectLst/>
                <a:cs typeface="Times New Roman" panose="02020603050405020304" pitchFamily="18" charset="0"/>
                <a:hlinkClick r:id="rId2"/>
              </a:rPr>
              <a:t>://</a:t>
            </a:r>
            <a:r>
              <a:rPr lang="en-US" sz="2000" u="sng" dirty="0" smtClean="0">
                <a:solidFill>
                  <a:schemeClr val="bg2">
                    <a:lumMod val="60000"/>
                    <a:lumOff val="40000"/>
                  </a:schemeClr>
                </a:solidFill>
                <a:effectLst/>
                <a:cs typeface="Times New Roman" panose="02020603050405020304" pitchFamily="18" charset="0"/>
                <a:hlinkClick r:id="rId2"/>
              </a:rPr>
              <a:t>lk.rpn.gov.ru/login</a:t>
            </a:r>
            <a:r>
              <a:rPr lang="ru-RU" sz="2000" dirty="0" smtClean="0">
                <a:solidFill>
                  <a:srgbClr val="000000"/>
                </a:solidFill>
                <a:effectLst/>
                <a:cs typeface="Times New Roman" panose="02020603050405020304" pitchFamily="18" charset="0"/>
              </a:rPr>
              <a:t>.</a:t>
            </a:r>
          </a:p>
          <a:p>
            <a:pPr algn="just">
              <a:spcAft>
                <a:spcPts val="600"/>
              </a:spcAft>
            </a:pPr>
            <a:r>
              <a:rPr lang="ru-RU" sz="2000" dirty="0">
                <a:solidFill>
                  <a:srgbClr val="000000"/>
                </a:solidFill>
                <a:effectLst/>
                <a:cs typeface="Times New Roman" panose="02020603050405020304" pitchFamily="18" charset="0"/>
              </a:rPr>
              <a:t>Просмотр государственного реестра объектов НВОС </a:t>
            </a:r>
            <a:r>
              <a:rPr lang="ru-RU" sz="2000" dirty="0" smtClean="0">
                <a:solidFill>
                  <a:srgbClr val="000000"/>
                </a:solidFill>
                <a:effectLst/>
                <a:cs typeface="Times New Roman" panose="02020603050405020304" pitchFamily="18" charset="0"/>
              </a:rPr>
              <a:t>доступен на сайте КНО </a:t>
            </a:r>
            <a:r>
              <a:rPr lang="ru-RU" sz="2000" dirty="0">
                <a:solidFill>
                  <a:srgbClr val="000000"/>
                </a:solidFill>
                <a:effectLst/>
                <a:cs typeface="Times New Roman" panose="02020603050405020304" pitchFamily="18" charset="0"/>
              </a:rPr>
              <a:t>в разделе «Контрольно-надзорная деятельность - </a:t>
            </a:r>
            <a:r>
              <a:rPr lang="ru-RU" sz="2000" dirty="0" err="1">
                <a:solidFill>
                  <a:srgbClr val="000000"/>
                </a:solidFill>
                <a:effectLst/>
                <a:cs typeface="Times New Roman" panose="02020603050405020304" pitchFamily="18" charset="0"/>
              </a:rPr>
              <a:t>Эконадзор</a:t>
            </a:r>
            <a:r>
              <a:rPr lang="ru-RU" sz="2000" dirty="0" smtClean="0">
                <a:solidFill>
                  <a:srgbClr val="000000"/>
                </a:solidFill>
                <a:effectLst/>
                <a:cs typeface="Times New Roman" panose="02020603050405020304" pitchFamily="18" charset="0"/>
              </a:rPr>
              <a:t>»</a:t>
            </a:r>
          </a:p>
        </p:txBody>
      </p:sp>
    </p:spTree>
    <p:extLst>
      <p:ext uri="{BB962C8B-B14F-4D97-AF65-F5344CB8AC3E}">
        <p14:creationId xmlns:p14="http://schemas.microsoft.com/office/powerpoint/2010/main" val="875649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47700"/>
            <a:ext cx="8382000" cy="4419600"/>
          </a:xfrm>
        </p:spPr>
        <p:txBody>
          <a:bodyPr/>
          <a:lstStyle/>
          <a:p>
            <a:pPr marL="0" lvl="0" indent="0" algn="just">
              <a:buClr>
                <a:srgbClr val="8EB3C8"/>
              </a:buClr>
              <a:buNone/>
            </a:pPr>
            <a:r>
              <a:rPr lang="ru-RU" sz="2600" b="1" u="sng" dirty="0" smtClean="0">
                <a:solidFill>
                  <a:srgbClr val="000000"/>
                </a:solidFill>
                <a:effectLst>
                  <a:outerShdw blurRad="38100" dist="38100" dir="2700000" algn="tl">
                    <a:srgbClr val="000000">
                      <a:alpha val="43137"/>
                    </a:srgbClr>
                  </a:outerShdw>
                </a:effectLst>
              </a:rPr>
              <a:t>В зависимости от присвоенной категории будут отличаться и требования к объектам оказывающим НВОС.</a:t>
            </a:r>
          </a:p>
          <a:p>
            <a:pPr marL="0" lvl="0" indent="0" algn="just">
              <a:buClr>
                <a:srgbClr val="8EB3C8"/>
              </a:buClr>
              <a:buNone/>
            </a:pPr>
            <a:endParaRPr lang="ru-RU" sz="1200" i="1" dirty="0" smtClean="0">
              <a:solidFill>
                <a:srgbClr val="000000"/>
              </a:solidFill>
              <a:effectLst>
                <a:outerShdw blurRad="38100" dist="38100" dir="2700000" algn="tl">
                  <a:srgbClr val="000000">
                    <a:alpha val="43137"/>
                  </a:srgbClr>
                </a:outerShdw>
              </a:effectLst>
            </a:endParaRPr>
          </a:p>
          <a:p>
            <a:pPr marL="0" lvl="0" indent="0" algn="just">
              <a:lnSpc>
                <a:spcPct val="114000"/>
              </a:lnSpc>
              <a:spcBef>
                <a:spcPts val="0"/>
              </a:spcBef>
              <a:buClr>
                <a:srgbClr val="8EB3C8"/>
              </a:buClr>
              <a:buNone/>
            </a:pPr>
            <a:r>
              <a:rPr lang="ru-RU" sz="2400" i="1" u="sng" dirty="0" smtClean="0">
                <a:solidFill>
                  <a:srgbClr val="000000"/>
                </a:solidFill>
                <a:effectLst>
                  <a:outerShdw blurRad="38100" dist="38100" dir="2700000" algn="tl">
                    <a:srgbClr val="000000">
                      <a:alpha val="43137"/>
                    </a:srgbClr>
                  </a:outerShdw>
                </a:effectLst>
              </a:rPr>
              <a:t>Неизменными и необходимыми </a:t>
            </a:r>
            <a:r>
              <a:rPr lang="ru-RU" sz="2400" b="1" i="1" u="sng" dirty="0" smtClean="0">
                <a:solidFill>
                  <a:srgbClr val="000000"/>
                </a:solidFill>
                <a:effectLst>
                  <a:outerShdw blurRad="38100" dist="38100" dir="2700000" algn="tl">
                    <a:srgbClr val="000000">
                      <a:alpha val="43137"/>
                    </a:srgbClr>
                  </a:outerShdw>
                </a:effectLst>
              </a:rPr>
              <a:t>для любой категории предприятий</a:t>
            </a:r>
            <a:r>
              <a:rPr lang="ru-RU" sz="2400" i="1" u="sng" dirty="0" smtClean="0">
                <a:solidFill>
                  <a:srgbClr val="000000"/>
                </a:solidFill>
                <a:effectLst>
                  <a:outerShdw blurRad="38100" dist="38100" dir="2700000" algn="tl">
                    <a:srgbClr val="000000">
                      <a:alpha val="43137"/>
                    </a:srgbClr>
                  </a:outerShdw>
                </a:effectLst>
              </a:rPr>
              <a:t> остались следующие документы</a:t>
            </a:r>
            <a:r>
              <a:rPr lang="ru-RU" sz="2400" i="1" dirty="0" smtClean="0">
                <a:solidFill>
                  <a:srgbClr val="000000"/>
                </a:solidFill>
                <a:effectLst>
                  <a:outerShdw blurRad="38100" dist="38100" dir="2700000" algn="tl">
                    <a:srgbClr val="000000">
                      <a:alpha val="43137"/>
                    </a:srgbClr>
                  </a:outerShdw>
                </a:effectLst>
              </a:rPr>
              <a:t>:</a:t>
            </a:r>
            <a:r>
              <a:rPr lang="ru-RU" sz="2400" b="1" i="1" dirty="0" smtClean="0">
                <a:solidFill>
                  <a:srgbClr val="000000"/>
                </a:solidFill>
                <a:effectLst>
                  <a:outerShdw blurRad="38100" dist="38100" dir="2700000" algn="tl">
                    <a:srgbClr val="000000">
                      <a:alpha val="43137"/>
                    </a:srgbClr>
                  </a:outerShdw>
                </a:effectLst>
              </a:rPr>
              <a:t> </a:t>
            </a:r>
          </a:p>
          <a:p>
            <a:pPr marL="0" lvl="0" indent="0">
              <a:lnSpc>
                <a:spcPct val="114000"/>
              </a:lnSpc>
              <a:buClr>
                <a:srgbClr val="8EB3C8"/>
              </a:buClr>
              <a:buNone/>
            </a:pPr>
            <a:r>
              <a:rPr lang="ru-RU" sz="2200" b="1" i="1" dirty="0" smtClean="0">
                <a:solidFill>
                  <a:srgbClr val="000000"/>
                </a:solidFill>
                <a:effectLst>
                  <a:outerShdw blurRad="38100" dist="38100" dir="2700000" algn="tl">
                    <a:srgbClr val="000000">
                      <a:alpha val="43137"/>
                    </a:srgbClr>
                  </a:outerShdw>
                </a:effectLst>
              </a:rPr>
              <a:t> </a:t>
            </a:r>
            <a:r>
              <a:rPr lang="ru-RU" sz="2000" b="1" i="1" dirty="0" smtClean="0">
                <a:solidFill>
                  <a:srgbClr val="000000"/>
                </a:solidFill>
                <a:effectLst>
                  <a:outerShdw blurRad="38100" dist="38100" dir="2700000" algn="tl">
                    <a:srgbClr val="000000">
                      <a:alpha val="43137"/>
                    </a:srgbClr>
                  </a:outerShdw>
                </a:effectLst>
              </a:rPr>
              <a:t>- паспортизация отходов</a:t>
            </a:r>
          </a:p>
          <a:p>
            <a:pPr marL="0" lvl="0" indent="0">
              <a:lnSpc>
                <a:spcPct val="114000"/>
              </a:lnSpc>
              <a:buClr>
                <a:srgbClr val="8EB3C8"/>
              </a:buClr>
              <a:buNone/>
            </a:pPr>
            <a:r>
              <a:rPr lang="ru-RU" sz="2000" b="1" i="1" dirty="0" smtClean="0">
                <a:solidFill>
                  <a:srgbClr val="000000"/>
                </a:solidFill>
                <a:effectLst>
                  <a:outerShdw blurRad="38100" dist="38100" dir="2700000" algn="tl">
                    <a:srgbClr val="000000">
                      <a:alpha val="43137"/>
                    </a:srgbClr>
                  </a:outerShdw>
                </a:effectLst>
              </a:rPr>
              <a:t> - учет движения отходов, наличие договоров о передаче отходов</a:t>
            </a:r>
          </a:p>
          <a:p>
            <a:pPr marL="0" lvl="0" indent="0">
              <a:lnSpc>
                <a:spcPct val="114000"/>
              </a:lnSpc>
              <a:buClr>
                <a:srgbClr val="8EB3C8"/>
              </a:buClr>
              <a:buNone/>
            </a:pPr>
            <a:r>
              <a:rPr lang="ru-RU" sz="2000" b="1" i="1" dirty="0" smtClean="0">
                <a:solidFill>
                  <a:srgbClr val="000000"/>
                </a:solidFill>
                <a:effectLst>
                  <a:outerShdw blurRad="38100" dist="38100" dir="2700000" algn="tl">
                    <a:srgbClr val="000000">
                      <a:alpha val="43137"/>
                    </a:srgbClr>
                  </a:outerShdw>
                </a:effectLst>
              </a:rPr>
              <a:t> - статистическая отчетность по форме 2-тп (отходы)</a:t>
            </a:r>
          </a:p>
          <a:p>
            <a:pPr marL="0" lvl="0" indent="0">
              <a:lnSpc>
                <a:spcPct val="114000"/>
              </a:lnSpc>
              <a:buClr>
                <a:srgbClr val="8EB3C8"/>
              </a:buClr>
              <a:buNone/>
            </a:pPr>
            <a:r>
              <a:rPr lang="ru-RU" sz="2000" b="1" i="1" dirty="0" smtClean="0">
                <a:solidFill>
                  <a:srgbClr val="000000"/>
                </a:solidFill>
                <a:effectLst>
                  <a:outerShdw blurRad="38100" dist="38100" dir="2700000" algn="tl">
                    <a:srgbClr val="000000">
                      <a:alpha val="43137"/>
                    </a:srgbClr>
                  </a:outerShdw>
                </a:effectLst>
              </a:rPr>
              <a:t>-предоставление </a:t>
            </a:r>
            <a:r>
              <a:rPr lang="ru-RU" sz="2000" b="1" i="1" dirty="0">
                <a:solidFill>
                  <a:srgbClr val="000000"/>
                </a:solidFill>
                <a:effectLst>
                  <a:outerShdw blurRad="38100" dist="38100" dir="2700000" algn="tl">
                    <a:srgbClr val="000000">
                      <a:alpha val="43137"/>
                    </a:srgbClr>
                  </a:outerShdw>
                </a:effectLst>
              </a:rPr>
              <a:t>сведений в региональный кадастр отходов</a:t>
            </a:r>
            <a:endParaRPr lang="ru-RU" sz="2000" i="1" dirty="0" smtClean="0">
              <a:solidFill>
                <a:srgbClr val="000000"/>
              </a:solidFill>
              <a:effectLst>
                <a:outerShdw blurRad="38100" dist="38100" dir="2700000" algn="tl">
                  <a:srgbClr val="000000">
                    <a:alpha val="43137"/>
                  </a:srgbClr>
                </a:outerShdw>
              </a:effectLst>
            </a:endParaRPr>
          </a:p>
          <a:p>
            <a:pPr marL="0" indent="0">
              <a:buNone/>
            </a:pPr>
            <a:endParaRPr lang="ru-RU" dirty="0"/>
          </a:p>
        </p:txBody>
      </p:sp>
    </p:spTree>
    <p:extLst>
      <p:ext uri="{BB962C8B-B14F-4D97-AF65-F5344CB8AC3E}">
        <p14:creationId xmlns:p14="http://schemas.microsoft.com/office/powerpoint/2010/main" val="2130041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210820"/>
            <a:ext cx="7924800" cy="7493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II категории негативного воздействия предусмотрены следующие требования:</a:t>
            </a:r>
          </a:p>
        </p:txBody>
      </p:sp>
      <p:sp>
        <p:nvSpPr>
          <p:cNvPr id="6" name="Объект 5"/>
          <p:cNvSpPr>
            <a:spLocks noGrp="1"/>
          </p:cNvSpPr>
          <p:nvPr>
            <p:ph idx="1"/>
          </p:nvPr>
        </p:nvSpPr>
        <p:spPr>
          <a:xfrm>
            <a:off x="685800" y="952500"/>
            <a:ext cx="7924800" cy="4343400"/>
          </a:xfrm>
        </p:spPr>
        <p:txBody>
          <a:bodyPr/>
          <a:lstStyle/>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1</a:t>
            </a:r>
            <a:r>
              <a:rPr lang="ru-RU" sz="1400" dirty="0" smtClean="0">
                <a:solidFill>
                  <a:srgbClr val="000000"/>
                </a:solidFill>
                <a:effectLst>
                  <a:outerShdw blurRad="38100" dist="38100" dir="2700000" algn="tl">
                    <a:srgbClr val="000000">
                      <a:alpha val="43137"/>
                    </a:srgbClr>
                  </a:outerShdw>
                </a:effectLst>
              </a:rPr>
              <a:t>. Инвентаризация источников выбросов, сбросов загрязняющих веществ;</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2. Расчет </a:t>
            </a:r>
            <a:r>
              <a:rPr lang="ru-RU" sz="1400" dirty="0">
                <a:solidFill>
                  <a:srgbClr val="000000"/>
                </a:solidFill>
                <a:effectLst>
                  <a:outerShdw blurRad="38100" dist="38100" dir="2700000" algn="tl">
                    <a:srgbClr val="000000">
                      <a:alpha val="43137"/>
                    </a:srgbClr>
                  </a:outerShdw>
                </a:effectLst>
              </a:rPr>
              <a:t>нормативов допустимых выбросов, допустимых сбросов, который будет являться приложением к Декларации о воздействии на окружающую </a:t>
            </a:r>
            <a:r>
              <a:rPr lang="ru-RU" sz="1400" dirty="0" smtClean="0">
                <a:solidFill>
                  <a:srgbClr val="000000"/>
                </a:solidFill>
                <a:effectLst>
                  <a:outerShdw blurRad="38100" dist="38100" dir="2700000" algn="tl">
                    <a:srgbClr val="000000">
                      <a:alpha val="43137"/>
                    </a:srgbClr>
                  </a:outerShdw>
                </a:effectLst>
              </a:rPr>
              <a:t>среду;</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3. Декларация </a:t>
            </a:r>
            <a:r>
              <a:rPr lang="ru-RU" sz="1400" dirty="0">
                <a:solidFill>
                  <a:srgbClr val="000000"/>
                </a:solidFill>
                <a:effectLst>
                  <a:outerShdw blurRad="38100" dist="38100" dir="2700000" algn="tl">
                    <a:srgbClr val="000000">
                      <a:alpha val="43137"/>
                    </a:srgbClr>
                  </a:outerShdw>
                </a:effectLst>
              </a:rPr>
              <a:t>о воздействии на окружающую </a:t>
            </a:r>
            <a:r>
              <a:rPr lang="ru-RU" sz="1400" dirty="0" smtClean="0">
                <a:solidFill>
                  <a:srgbClr val="000000"/>
                </a:solidFill>
                <a:effectLst>
                  <a:outerShdw blurRad="38100" dist="38100" dir="2700000" algn="tl">
                    <a:srgbClr val="000000">
                      <a:alpha val="43137"/>
                    </a:srgbClr>
                  </a:outerShdw>
                </a:effectLst>
              </a:rPr>
              <a:t>среду </a:t>
            </a:r>
            <a:r>
              <a:rPr lang="ru-RU" sz="1400" dirty="0">
                <a:solidFill>
                  <a:srgbClr val="000000"/>
                </a:solidFill>
                <a:effectLst>
                  <a:outerShdw blurRad="38100" dist="38100" dir="2700000" algn="tl">
                    <a:srgbClr val="000000">
                      <a:alpha val="43137"/>
                    </a:srgbClr>
                  </a:outerShdw>
                </a:effectLst>
              </a:rPr>
              <a:t>(ст. 31.2 </a:t>
            </a:r>
            <a:r>
              <a:rPr lang="ru-RU" sz="1400" dirty="0" smtClean="0">
                <a:solidFill>
                  <a:srgbClr val="000000"/>
                </a:solidFill>
                <a:effectLst>
                  <a:outerShdw blurRad="38100" dist="38100" dir="2700000" algn="tl">
                    <a:srgbClr val="000000">
                      <a:alpha val="43137"/>
                    </a:srgbClr>
                  </a:outerShdw>
                </a:effectLst>
              </a:rPr>
              <a:t>Закона </a:t>
            </a:r>
            <a:r>
              <a:rPr lang="ru-RU" sz="1400" dirty="0">
                <a:solidFill>
                  <a:srgbClr val="000000"/>
                </a:solidFill>
                <a:effectLst>
                  <a:outerShdw blurRad="38100" dist="38100" dir="2700000" algn="tl">
                    <a:srgbClr val="000000">
                      <a:alpha val="43137"/>
                    </a:srgbClr>
                  </a:outerShdw>
                </a:effectLst>
              </a:rPr>
              <a:t>«Об охране окружающей среды»). При этом Вы имеете право получить </a:t>
            </a:r>
            <a:r>
              <a:rPr lang="ru-RU" sz="1400" dirty="0" smtClean="0">
                <a:solidFill>
                  <a:srgbClr val="000000"/>
                </a:solidFill>
                <a:effectLst>
                  <a:outerShdw blurRad="38100" dist="38100" dir="2700000" algn="tl">
                    <a:srgbClr val="000000">
                      <a:alpha val="43137"/>
                    </a:srgbClr>
                  </a:outerShdw>
                </a:effectLst>
              </a:rPr>
              <a:t>комплексное экологическое разрешение (КЭР) </a:t>
            </a:r>
            <a:r>
              <a:rPr lang="ru-RU" sz="1400" dirty="0">
                <a:solidFill>
                  <a:srgbClr val="000000"/>
                </a:solidFill>
                <a:effectLst>
                  <a:outerShdw blurRad="38100" dist="38100" dir="2700000" algn="tl">
                    <a:srgbClr val="000000">
                      <a:alpha val="43137"/>
                    </a:srgbClr>
                  </a:outerShdw>
                </a:effectLst>
              </a:rPr>
              <a:t>при наличии отраслевых информационно-технических справочников по наилучшим доступным технологиям (п. 12 ст. 31.1, п. 1 ст. 31.2 Федерального закона от 10.01.2002 № 7-ФЗ «Об охране окружающей среды»);</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4</a:t>
            </a:r>
            <a:r>
              <a:rPr lang="ru-RU" sz="1400" dirty="0" smtClean="0">
                <a:solidFill>
                  <a:srgbClr val="000000"/>
                </a:solidFill>
                <a:effectLst>
                  <a:outerShdw blurRad="38100" dist="38100" dir="2700000" algn="tl">
                    <a:srgbClr val="000000">
                      <a:alpha val="43137"/>
                    </a:srgbClr>
                  </a:outerShdw>
                </a:effectLst>
              </a:rPr>
              <a:t>. Разработка </a:t>
            </a:r>
            <a:r>
              <a:rPr lang="ru-RU" sz="1400" dirty="0">
                <a:solidFill>
                  <a:srgbClr val="000000"/>
                </a:solidFill>
                <a:effectLst>
                  <a:outerShdw blurRad="38100" dist="38100" dir="2700000" algn="tl">
                    <a:srgbClr val="000000">
                      <a:alpha val="43137"/>
                    </a:srgbClr>
                  </a:outerShdw>
                </a:effectLst>
              </a:rPr>
              <a:t>и </a:t>
            </a:r>
            <a:r>
              <a:rPr lang="ru-RU" sz="1400" dirty="0" smtClean="0">
                <a:solidFill>
                  <a:srgbClr val="000000"/>
                </a:solidFill>
                <a:effectLst>
                  <a:outerShdw blurRad="38100" dist="38100" dir="2700000" algn="tl">
                    <a:srgbClr val="000000">
                      <a:alpha val="43137"/>
                    </a:srgbClr>
                  </a:outerShdw>
                </a:effectLst>
              </a:rPr>
              <a:t>утверждение программы производственного </a:t>
            </a:r>
            <a:r>
              <a:rPr lang="ru-RU" sz="1400" dirty="0">
                <a:solidFill>
                  <a:srgbClr val="000000"/>
                </a:solidFill>
                <a:effectLst>
                  <a:outerShdw blurRad="38100" dist="38100" dir="2700000" algn="tl">
                    <a:srgbClr val="000000">
                      <a:alpha val="43137"/>
                    </a:srgbClr>
                  </a:outerShdw>
                </a:effectLst>
              </a:rPr>
              <a:t>экологического </a:t>
            </a:r>
            <a:r>
              <a:rPr lang="ru-RU" sz="1400" dirty="0" smtClean="0">
                <a:solidFill>
                  <a:srgbClr val="000000"/>
                </a:solidFill>
                <a:effectLst>
                  <a:outerShdw blurRad="38100" dist="38100" dir="2700000" algn="tl">
                    <a:srgbClr val="000000">
                      <a:alpha val="43137"/>
                    </a:srgbClr>
                  </a:outerShdw>
                </a:effectLst>
              </a:rPr>
              <a:t>контроля (программа ПЭК);</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5. </a:t>
            </a:r>
            <a:r>
              <a:rPr lang="ru-RU" sz="1400" dirty="0">
                <a:solidFill>
                  <a:srgbClr val="000000"/>
                </a:solidFill>
                <a:effectLst>
                  <a:outerShdw blurRad="38100" dist="38100" dir="2700000" algn="tl">
                    <a:srgbClr val="000000">
                      <a:alpha val="43137"/>
                    </a:srgbClr>
                  </a:outerShdw>
                </a:effectLst>
              </a:rPr>
              <a:t>Отчет об организации и о результатах осуществления производственного экологического </a:t>
            </a:r>
            <a:r>
              <a:rPr lang="ru-RU" sz="1400" dirty="0" smtClean="0">
                <a:solidFill>
                  <a:srgbClr val="000000"/>
                </a:solidFill>
                <a:effectLst>
                  <a:outerShdw blurRad="38100" dist="38100" dir="2700000" algn="tl">
                    <a:srgbClr val="000000">
                      <a:alpha val="43137"/>
                    </a:srgbClr>
                  </a:outerShdw>
                </a:effectLst>
              </a:rPr>
              <a:t>контроля (отчет ПЭК);</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6.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(воздух) (при наличии источников выбросов);</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7</a:t>
            </a:r>
            <a:r>
              <a:rPr lang="ru-RU" sz="1400" dirty="0" smtClean="0">
                <a:solidFill>
                  <a:srgbClr val="000000"/>
                </a:solidFill>
                <a:effectLst>
                  <a:outerShdw blurRad="38100" dist="38100" dir="2700000" algn="tl">
                    <a:srgbClr val="000000">
                      <a:alpha val="43137"/>
                    </a:srgbClr>
                  </a:outerShdw>
                </a:effectLst>
              </a:rPr>
              <a:t>.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(отходы);</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8</a:t>
            </a:r>
            <a:r>
              <a:rPr lang="ru-RU" sz="1400" dirty="0" smtClean="0">
                <a:solidFill>
                  <a:srgbClr val="000000"/>
                </a:solidFill>
                <a:effectLst>
                  <a:outerShdw blurRad="38100" dist="38100" dir="2700000" algn="tl">
                    <a:srgbClr val="000000">
                      <a:alpha val="43137"/>
                    </a:srgbClr>
                  </a:outerShdw>
                </a:effectLst>
              </a:rPr>
              <a:t>.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(рекультивация) (при наличии обязанности о ее представлении);</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9. </a:t>
            </a:r>
            <a:r>
              <a:rPr lang="ru-RU" sz="1400" dirty="0">
                <a:solidFill>
                  <a:srgbClr val="000000"/>
                </a:solidFill>
                <a:effectLst>
                  <a:outerShdw blurRad="38100" dist="38100" dir="2700000" algn="tl">
                    <a:srgbClr val="000000">
                      <a:alpha val="43137"/>
                    </a:srgbClr>
                  </a:outerShdw>
                </a:effectLst>
              </a:rPr>
              <a:t>Представление Декларации о плате за негативное воздействие на окружающую среду;</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10. Оформление </a:t>
            </a:r>
            <a:r>
              <a:rPr lang="ru-RU" sz="1400" dirty="0">
                <a:solidFill>
                  <a:srgbClr val="000000"/>
                </a:solidFill>
                <a:effectLst>
                  <a:outerShdw blurRad="38100" dist="38100" dir="2700000" algn="tl">
                    <a:srgbClr val="000000">
                      <a:alpha val="43137"/>
                    </a:srgbClr>
                  </a:outerShdw>
                </a:effectLst>
              </a:rPr>
              <a:t>паспортов на отходы.</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11. </a:t>
            </a:r>
            <a:r>
              <a:rPr lang="ru-RU" sz="1400" dirty="0">
                <a:solidFill>
                  <a:srgbClr val="000000"/>
                </a:solidFill>
                <a:effectLst>
                  <a:outerShdw blurRad="38100" dist="38100" dir="2700000" algn="tl">
                    <a:srgbClr val="000000">
                      <a:alpha val="43137"/>
                    </a:srgbClr>
                  </a:outerShdw>
                </a:effectLst>
              </a:rPr>
              <a:t>Предоставление сведений в </a:t>
            </a:r>
            <a:r>
              <a:rPr lang="ru-RU" sz="1400" dirty="0" smtClean="0">
                <a:solidFill>
                  <a:srgbClr val="000000"/>
                </a:solidFill>
                <a:effectLst>
                  <a:outerShdw blurRad="38100" dist="38100" dir="2700000" algn="tl">
                    <a:srgbClr val="000000">
                      <a:alpha val="43137"/>
                    </a:srgbClr>
                  </a:outerShdw>
                </a:effectLst>
              </a:rPr>
              <a:t>региональный кадастр </a:t>
            </a:r>
            <a:r>
              <a:rPr lang="ru-RU" sz="1400" dirty="0">
                <a:solidFill>
                  <a:srgbClr val="000000"/>
                </a:solidFill>
                <a:effectLst>
                  <a:outerShdw blurRad="38100" dist="38100" dir="2700000" algn="tl">
                    <a:srgbClr val="000000">
                      <a:alpha val="43137"/>
                    </a:srgbClr>
                  </a:outerShdw>
                </a:effectLst>
              </a:rPr>
              <a:t>отходов.</a:t>
            </a:r>
          </a:p>
          <a:p>
            <a:pPr marL="0" indent="0">
              <a:buNone/>
            </a:pPr>
            <a:endParaRPr lang="ru-RU" sz="1400" dirty="0">
              <a:solidFill>
                <a:srgbClr val="000000"/>
              </a:solidFill>
              <a:effectLst/>
            </a:endParaRPr>
          </a:p>
        </p:txBody>
      </p:sp>
    </p:spTree>
    <p:extLst>
      <p:ext uri="{BB962C8B-B14F-4D97-AF65-F5344CB8AC3E}">
        <p14:creationId xmlns:p14="http://schemas.microsoft.com/office/powerpoint/2010/main" val="1084970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1780"/>
            <a:ext cx="7924800" cy="5969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III категории негативного воздействия предусмотрено:</a:t>
            </a:r>
          </a:p>
        </p:txBody>
      </p:sp>
      <p:sp>
        <p:nvSpPr>
          <p:cNvPr id="3" name="Объект 2"/>
          <p:cNvSpPr>
            <a:spLocks noGrp="1"/>
          </p:cNvSpPr>
          <p:nvPr>
            <p:ph idx="1"/>
          </p:nvPr>
        </p:nvSpPr>
        <p:spPr>
          <a:xfrm>
            <a:off x="533400" y="1028700"/>
            <a:ext cx="8229600" cy="4343400"/>
          </a:xfrm>
        </p:spPr>
        <p:txBody>
          <a:bodyPr/>
          <a:lstStyle/>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1. Инвентаризация источников выбросов, сбросов загрязняющих веществ.</a:t>
            </a:r>
          </a:p>
          <a:p>
            <a:pPr marL="0" indent="0" algn="just">
              <a:spcBef>
                <a:spcPts val="0"/>
              </a:spcBef>
              <a:spcAft>
                <a:spcPts val="0"/>
              </a:spcAft>
              <a:buNone/>
            </a:pPr>
            <a:r>
              <a:rPr lang="ru-RU" sz="1500" dirty="0">
                <a:solidFill>
                  <a:srgbClr val="000000"/>
                </a:solidFill>
                <a:effectLst>
                  <a:outerShdw blurRad="38100" dist="38100" dir="2700000" algn="tl">
                    <a:srgbClr val="000000">
                      <a:alpha val="43137"/>
                    </a:srgbClr>
                  </a:outerShdw>
                </a:effectLst>
              </a:rPr>
              <a:t>2. Расчет нормативов допустимых выбросов /сбросов радиоактивных, высокотоксичных веществ, веществ, обладающих канцерогенными, мутагенными свойствами (веществ I, II класса опасности), при наличии таких веществ в выбросах, </a:t>
            </a:r>
            <a:r>
              <a:rPr lang="ru-RU" sz="1500" dirty="0" smtClean="0">
                <a:solidFill>
                  <a:srgbClr val="000000"/>
                </a:solidFill>
                <a:effectLst>
                  <a:outerShdw blurRad="38100" dist="38100" dir="2700000" algn="tl">
                    <a:srgbClr val="000000">
                      <a:alpha val="43137"/>
                    </a:srgbClr>
                  </a:outerShdw>
                </a:effectLst>
              </a:rPr>
              <a:t>сбросах.</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a:solidFill>
                  <a:srgbClr val="000000"/>
                </a:solidFill>
                <a:effectLst>
                  <a:outerShdw blurRad="38100" dist="38100" dir="2700000" algn="tl">
                    <a:srgbClr val="000000">
                      <a:alpha val="43137"/>
                    </a:srgbClr>
                  </a:outerShdw>
                </a:effectLst>
              </a:rPr>
              <a:t>При невозможности соблюдения нормативов воздействия на окружающую среду дополнительно необходим план по снижению объема или массы временно разрешенных выбросов загрязняющих веществ, сбросов загрязняющих </a:t>
            </a:r>
            <a:r>
              <a:rPr lang="ru-RU" sz="1500" dirty="0" smtClean="0">
                <a:solidFill>
                  <a:srgbClr val="000000"/>
                </a:solidFill>
                <a:effectLst>
                  <a:outerShdw blurRad="38100" dist="38100" dir="2700000" algn="tl">
                    <a:srgbClr val="000000">
                      <a:alpha val="43137"/>
                    </a:srgbClr>
                  </a:outerShdw>
                </a:effectLst>
              </a:rPr>
              <a:t>веществ.</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3</a:t>
            </a:r>
            <a:r>
              <a:rPr lang="ru-RU" sz="1500" dirty="0">
                <a:solidFill>
                  <a:srgbClr val="000000"/>
                </a:solidFill>
                <a:effectLst>
                  <a:outerShdw blurRad="38100" dist="38100" dir="2700000" algn="tl">
                    <a:srgbClr val="000000">
                      <a:alpha val="43137"/>
                    </a:srgbClr>
                  </a:outerShdw>
                </a:effectLst>
              </a:rPr>
              <a:t>. Разработка и утверждение программы производственного экологического </a:t>
            </a:r>
            <a:r>
              <a:rPr lang="ru-RU" sz="1500" dirty="0" smtClean="0">
                <a:solidFill>
                  <a:srgbClr val="000000"/>
                </a:solidFill>
                <a:effectLst>
                  <a:outerShdw blurRad="38100" dist="38100" dir="2700000" algn="tl">
                    <a:srgbClr val="000000">
                      <a:alpha val="43137"/>
                    </a:srgbClr>
                  </a:outerShdw>
                </a:effectLst>
              </a:rPr>
              <a:t>контроля.</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4</a:t>
            </a:r>
            <a:r>
              <a:rPr lang="ru-RU" sz="1500" dirty="0">
                <a:solidFill>
                  <a:srgbClr val="000000"/>
                </a:solidFill>
                <a:effectLst>
                  <a:outerShdw blurRad="38100" dist="38100" dir="2700000" algn="tl">
                    <a:srgbClr val="000000">
                      <a:alpha val="43137"/>
                    </a:srgbClr>
                  </a:outerShdw>
                </a:effectLst>
              </a:rPr>
              <a:t>. Отчет об организации и о результатах осуществления производственного экологического </a:t>
            </a:r>
            <a:r>
              <a:rPr lang="ru-RU" sz="1500" dirty="0" smtClean="0">
                <a:solidFill>
                  <a:srgbClr val="000000"/>
                </a:solidFill>
                <a:effectLst>
                  <a:outerShdw blurRad="38100" dist="38100" dir="2700000" algn="tl">
                    <a:srgbClr val="000000">
                      <a:alpha val="43137"/>
                    </a:srgbClr>
                  </a:outerShdw>
                </a:effectLst>
              </a:rPr>
              <a:t>контроля (программа ПЭК).</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5</a:t>
            </a:r>
            <a:r>
              <a:rPr lang="ru-RU" sz="1500" dirty="0">
                <a:solidFill>
                  <a:srgbClr val="000000"/>
                </a:solidFill>
                <a:effectLst>
                  <a:outerShdw blurRad="38100" dist="38100" dir="2700000" algn="tl">
                    <a:srgbClr val="000000">
                      <a:alpha val="43137"/>
                    </a:srgbClr>
                  </a:outerShdw>
                </a:effectLst>
              </a:rPr>
              <a:t>. Представление статистической отчетности по форме 2-ТП (воздух) (при наличии источников выбросов</a:t>
            </a:r>
            <a:r>
              <a:rPr lang="ru-RU" sz="1500" dirty="0" smtClean="0">
                <a:solidFill>
                  <a:srgbClr val="000000"/>
                </a:solidFill>
                <a:effectLst>
                  <a:outerShdw blurRad="38100" dist="38100" dir="2700000" algn="tl">
                    <a:srgbClr val="000000">
                      <a:alpha val="43137"/>
                    </a:srgbClr>
                  </a:outerShdw>
                </a:effectLst>
              </a:rPr>
              <a:t>) (отчет ПЭК).</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6</a:t>
            </a:r>
            <a:r>
              <a:rPr lang="ru-RU" sz="1500" dirty="0">
                <a:solidFill>
                  <a:srgbClr val="000000"/>
                </a:solidFill>
                <a:effectLst>
                  <a:outerShdw blurRad="38100" dist="38100" dir="2700000" algn="tl">
                    <a:srgbClr val="000000">
                      <a:alpha val="43137"/>
                    </a:srgbClr>
                  </a:outerShdw>
                </a:effectLst>
              </a:rPr>
              <a:t>. </a:t>
            </a:r>
            <a:r>
              <a:rPr lang="ru-RU" sz="1500" dirty="0" smtClean="0">
                <a:solidFill>
                  <a:srgbClr val="000000"/>
                </a:solidFill>
                <a:effectLst>
                  <a:outerShdw blurRad="38100" dist="38100" dir="2700000" algn="tl">
                    <a:srgbClr val="000000">
                      <a:alpha val="43137"/>
                    </a:srgbClr>
                  </a:outerShdw>
                </a:effectLst>
              </a:rPr>
              <a:t>Учет отходов, представление </a:t>
            </a:r>
            <a:r>
              <a:rPr lang="ru-RU" sz="1500" dirty="0">
                <a:solidFill>
                  <a:srgbClr val="000000"/>
                </a:solidFill>
                <a:effectLst>
                  <a:outerShdw blurRad="38100" dist="38100" dir="2700000" algn="tl">
                    <a:srgbClr val="000000">
                      <a:alpha val="43137"/>
                    </a:srgbClr>
                  </a:outerShdw>
                </a:effectLst>
              </a:rPr>
              <a:t>статистической отчетности по форме 2-ТП (отходы</a:t>
            </a:r>
            <a:r>
              <a:rPr lang="ru-RU" sz="1500" dirty="0" smtClean="0">
                <a:solidFill>
                  <a:srgbClr val="000000"/>
                </a:solidFill>
                <a:effectLst>
                  <a:outerShdw blurRad="38100" dist="38100" dir="2700000" algn="tl">
                    <a:srgbClr val="000000">
                      <a:alpha val="43137"/>
                    </a:srgbClr>
                  </a:outerShdw>
                </a:effectLst>
              </a:rPr>
              <a:t>).</a:t>
            </a: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7. </a:t>
            </a:r>
            <a:r>
              <a:rPr lang="ru-RU" sz="15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(рекультивация) (при наличии обязанности о ее представлении</a:t>
            </a:r>
            <a:r>
              <a:rPr lang="ru-RU" sz="1500" dirty="0" smtClean="0">
                <a:solidFill>
                  <a:srgbClr val="000000"/>
                </a:solidFill>
                <a:effectLst>
                  <a:outerShdw blurRad="38100" dist="38100" dir="2700000" algn="tl">
                    <a:srgbClr val="000000">
                      <a:alpha val="43137"/>
                    </a:srgbClr>
                  </a:outerShdw>
                </a:effectLst>
              </a:rPr>
              <a:t>).</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8. </a:t>
            </a:r>
            <a:r>
              <a:rPr lang="ru-RU" sz="1500" dirty="0">
                <a:solidFill>
                  <a:srgbClr val="000000"/>
                </a:solidFill>
                <a:effectLst>
                  <a:outerShdw blurRad="38100" dist="38100" dir="2700000" algn="tl">
                    <a:srgbClr val="000000">
                      <a:alpha val="43137"/>
                    </a:srgbClr>
                  </a:outerShdw>
                </a:effectLst>
              </a:rPr>
              <a:t>Представление Декларации о плате за негативное воздействие на окружающую среду</a:t>
            </a:r>
            <a:r>
              <a:rPr lang="ru-RU" sz="1500" dirty="0" smtClean="0">
                <a:solidFill>
                  <a:srgbClr val="000000"/>
                </a:solidFill>
                <a:effectLst>
                  <a:outerShdw blurRad="38100" dist="38100" dir="2700000" algn="tl">
                    <a:srgbClr val="000000">
                      <a:alpha val="43137"/>
                    </a:srgbClr>
                  </a:outerShdw>
                </a:effectLst>
              </a:rPr>
              <a:t>;</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9</a:t>
            </a:r>
            <a:r>
              <a:rPr lang="ru-RU" sz="1500" dirty="0">
                <a:solidFill>
                  <a:srgbClr val="000000"/>
                </a:solidFill>
                <a:effectLst>
                  <a:outerShdw blurRad="38100" dist="38100" dir="2700000" algn="tl">
                    <a:srgbClr val="000000">
                      <a:alpha val="43137"/>
                    </a:srgbClr>
                  </a:outerShdw>
                </a:effectLst>
              </a:rPr>
              <a:t>. </a:t>
            </a:r>
            <a:r>
              <a:rPr lang="ru-RU" sz="1500" dirty="0" smtClean="0">
                <a:solidFill>
                  <a:srgbClr val="000000"/>
                </a:solidFill>
                <a:effectLst>
                  <a:outerShdw blurRad="38100" dist="38100" dir="2700000" algn="tl">
                    <a:srgbClr val="000000">
                      <a:alpha val="43137"/>
                    </a:srgbClr>
                  </a:outerShdw>
                </a:effectLst>
              </a:rPr>
              <a:t>Оформление </a:t>
            </a:r>
            <a:r>
              <a:rPr lang="ru-RU" sz="1500" dirty="0">
                <a:solidFill>
                  <a:srgbClr val="000000"/>
                </a:solidFill>
                <a:effectLst>
                  <a:outerShdw blurRad="38100" dist="38100" dir="2700000" algn="tl">
                    <a:srgbClr val="000000">
                      <a:alpha val="43137"/>
                    </a:srgbClr>
                  </a:outerShdw>
                </a:effectLst>
              </a:rPr>
              <a:t>паспортов на отходы.</a:t>
            </a: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10. </a:t>
            </a:r>
            <a:r>
              <a:rPr lang="ru-RU" sz="1500" dirty="0">
                <a:solidFill>
                  <a:srgbClr val="000000"/>
                </a:solidFill>
                <a:effectLst>
                  <a:outerShdw blurRad="38100" dist="38100" dir="2700000" algn="tl">
                    <a:srgbClr val="000000">
                      <a:alpha val="43137"/>
                    </a:srgbClr>
                  </a:outerShdw>
                </a:effectLst>
              </a:rPr>
              <a:t>Предоставление сведений в </a:t>
            </a:r>
            <a:r>
              <a:rPr lang="ru-RU" sz="1500" dirty="0" smtClean="0">
                <a:solidFill>
                  <a:srgbClr val="000000"/>
                </a:solidFill>
                <a:effectLst>
                  <a:outerShdw blurRad="38100" dist="38100" dir="2700000" algn="tl">
                    <a:srgbClr val="000000">
                      <a:alpha val="43137"/>
                    </a:srgbClr>
                  </a:outerShdw>
                </a:effectLst>
              </a:rPr>
              <a:t>региональный кадастр </a:t>
            </a:r>
            <a:r>
              <a:rPr lang="ru-RU" sz="1500" dirty="0">
                <a:solidFill>
                  <a:srgbClr val="000000"/>
                </a:solidFill>
                <a:effectLst>
                  <a:outerShdw blurRad="38100" dist="38100" dir="2700000" algn="tl">
                    <a:srgbClr val="000000">
                      <a:alpha val="43137"/>
                    </a:srgbClr>
                  </a:outerShdw>
                </a:effectLst>
              </a:rPr>
              <a:t>отходов.</a:t>
            </a:r>
          </a:p>
          <a:p>
            <a:pPr marL="0" indent="0">
              <a:spcBef>
                <a:spcPts val="0"/>
              </a:spcBef>
              <a:spcAft>
                <a:spcPts val="0"/>
              </a:spcAft>
              <a:buNone/>
            </a:pPr>
            <a:endParaRPr lang="ru-RU" sz="15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3813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27000"/>
            <a:ext cx="7924800" cy="673100"/>
          </a:xfrm>
        </p:spPr>
        <p:txBody>
          <a:bodyPr/>
          <a:lstStyle/>
          <a:p>
            <a:r>
              <a:rPr lang="ru-RU" sz="2400" b="1" dirty="0">
                <a:solidFill>
                  <a:srgbClr val="000000"/>
                </a:solidFill>
                <a:effectLst>
                  <a:outerShdw blurRad="38100" dist="38100" dir="2700000" algn="tl">
                    <a:srgbClr val="000000">
                      <a:alpha val="43137"/>
                    </a:srgbClr>
                  </a:outerShdw>
                </a:effectLst>
              </a:rPr>
              <a:t>Для объектов IV категории негативного воздействия предусмотрен список требований:</a:t>
            </a:r>
          </a:p>
        </p:txBody>
      </p:sp>
      <p:sp>
        <p:nvSpPr>
          <p:cNvPr id="3" name="Объект 2"/>
          <p:cNvSpPr>
            <a:spLocks noGrp="1"/>
          </p:cNvSpPr>
          <p:nvPr>
            <p:ph idx="1"/>
          </p:nvPr>
        </p:nvSpPr>
        <p:spPr>
          <a:xfrm>
            <a:off x="685800" y="952500"/>
            <a:ext cx="7848600" cy="4191000"/>
          </a:xfrm>
        </p:spPr>
        <p:txBody>
          <a:bodyPr/>
          <a:lstStyle/>
          <a:p>
            <a:pPr marL="0" indent="0" algn="just">
              <a:spcAft>
                <a:spcPts val="0"/>
              </a:spcAft>
              <a:buNone/>
            </a:pPr>
            <a:r>
              <a:rPr lang="ru-RU" sz="1800" dirty="0">
                <a:solidFill>
                  <a:srgbClr val="000000"/>
                </a:solidFill>
                <a:effectLst>
                  <a:outerShdw blurRad="38100" dist="38100" dir="2700000" algn="tl">
                    <a:srgbClr val="000000">
                      <a:alpha val="43137"/>
                    </a:srgbClr>
                  </a:outerShdw>
                </a:effectLst>
              </a:rPr>
              <a:t>1. </a:t>
            </a:r>
            <a:r>
              <a:rPr lang="ru-RU" sz="1800" dirty="0" smtClean="0">
                <a:solidFill>
                  <a:srgbClr val="000000"/>
                </a:solidFill>
                <a:effectLst>
                  <a:outerShdw blurRad="38100" dist="38100" dir="2700000" algn="tl">
                    <a:srgbClr val="000000">
                      <a:alpha val="43137"/>
                    </a:srgbClr>
                  </a:outerShdw>
                </a:effectLst>
              </a:rPr>
              <a:t>Оформление </a:t>
            </a:r>
            <a:r>
              <a:rPr lang="ru-RU" sz="1800" dirty="0">
                <a:solidFill>
                  <a:srgbClr val="000000"/>
                </a:solidFill>
                <a:effectLst>
                  <a:outerShdw blurRad="38100" dist="38100" dir="2700000" algn="tl">
                    <a:srgbClr val="000000">
                      <a:alpha val="43137"/>
                    </a:srgbClr>
                  </a:outerShdw>
                </a:effectLst>
              </a:rPr>
              <a:t>паспортов на отходы.</a:t>
            </a:r>
          </a:p>
          <a:p>
            <a:pPr marL="0" indent="0" algn="just">
              <a:spcAft>
                <a:spcPts val="0"/>
              </a:spcAft>
              <a:buNone/>
            </a:pPr>
            <a:r>
              <a:rPr lang="ru-RU" sz="1800" dirty="0">
                <a:solidFill>
                  <a:srgbClr val="000000"/>
                </a:solidFill>
                <a:effectLst>
                  <a:outerShdw blurRad="38100" dist="38100" dir="2700000" algn="tl">
                    <a:srgbClr val="000000">
                      <a:alpha val="43137"/>
                    </a:srgbClr>
                  </a:outerShdw>
                </a:effectLst>
              </a:rPr>
              <a:t>2</a:t>
            </a:r>
            <a:r>
              <a:rPr lang="ru-RU" sz="1800" dirty="0" smtClean="0">
                <a:solidFill>
                  <a:srgbClr val="000000"/>
                </a:solidFill>
                <a:effectLst>
                  <a:outerShdw blurRad="38100" dist="38100" dir="2700000" algn="tl">
                    <a:srgbClr val="000000">
                      <a:alpha val="43137"/>
                    </a:srgbClr>
                  </a:outerShdw>
                </a:effectLst>
              </a:rPr>
              <a:t>. </a:t>
            </a:r>
            <a:r>
              <a:rPr lang="ru-RU" sz="1800" dirty="0">
                <a:solidFill>
                  <a:srgbClr val="000000"/>
                </a:solidFill>
                <a:effectLst>
                  <a:outerShdw blurRad="38100" dist="38100" dir="2700000" algn="tl">
                    <a:srgbClr val="000000">
                      <a:alpha val="43137"/>
                    </a:srgbClr>
                  </a:outerShdw>
                </a:effectLst>
              </a:rPr>
              <a:t>Ведение журнала </a:t>
            </a:r>
            <a:r>
              <a:rPr lang="ru-RU" sz="1800" dirty="0" smtClean="0">
                <a:solidFill>
                  <a:srgbClr val="000000"/>
                </a:solidFill>
                <a:effectLst>
                  <a:outerShdw blurRad="38100" dist="38100" dir="2700000" algn="tl">
                    <a:srgbClr val="000000">
                      <a:alpha val="43137"/>
                    </a:srgbClr>
                  </a:outerShdw>
                </a:effectLst>
              </a:rPr>
              <a:t>учета движения </a:t>
            </a:r>
            <a:r>
              <a:rPr lang="ru-RU" sz="1800" dirty="0">
                <a:solidFill>
                  <a:srgbClr val="000000"/>
                </a:solidFill>
                <a:effectLst>
                  <a:outerShdw blurRad="38100" dist="38100" dir="2700000" algn="tl">
                    <a:srgbClr val="000000">
                      <a:alpha val="43137"/>
                    </a:srgbClr>
                  </a:outerShdw>
                </a:effectLst>
              </a:rPr>
              <a:t>отходов</a:t>
            </a:r>
            <a:r>
              <a:rPr lang="ru-RU" sz="1800" dirty="0" smtClean="0">
                <a:solidFill>
                  <a:srgbClr val="000000"/>
                </a:solidFill>
                <a:effectLst>
                  <a:outerShdw blurRad="38100" dist="38100" dir="2700000" algn="tl">
                    <a:srgbClr val="000000">
                      <a:alpha val="43137"/>
                    </a:srgbClr>
                  </a:outerShdw>
                </a:effectLst>
              </a:rPr>
              <a:t>.</a:t>
            </a:r>
          </a:p>
          <a:p>
            <a:pPr marL="0" indent="0" algn="just">
              <a:spcAft>
                <a:spcPts val="0"/>
              </a:spcAft>
              <a:buNone/>
            </a:pPr>
            <a:r>
              <a:rPr lang="ru-RU" sz="1800" dirty="0" smtClean="0">
                <a:solidFill>
                  <a:srgbClr val="000000"/>
                </a:solidFill>
                <a:effectLst>
                  <a:outerShdw blurRad="38100" dist="38100" dir="2700000" algn="tl">
                    <a:srgbClr val="000000">
                      <a:alpha val="43137"/>
                    </a:srgbClr>
                  </a:outerShdw>
                </a:effectLst>
              </a:rPr>
              <a:t>3. Договор по отходам</a:t>
            </a:r>
            <a:r>
              <a:rPr lang="ru-RU" sz="1800" dirty="0">
                <a:solidFill>
                  <a:srgbClr val="000000"/>
                </a:solidFill>
                <a:effectLst>
                  <a:outerShdw blurRad="38100" dist="38100" dir="2700000" algn="tl">
                    <a:srgbClr val="000000">
                      <a:alpha val="43137"/>
                    </a:srgbClr>
                  </a:outerShdw>
                </a:effectLst>
              </a:rPr>
              <a:t>. </a:t>
            </a:r>
            <a:endParaRPr lang="ru-RU" sz="1800" dirty="0" smtClean="0">
              <a:solidFill>
                <a:srgbClr val="000000"/>
              </a:solidFill>
              <a:effectLst>
                <a:outerShdw blurRad="38100" dist="38100" dir="2700000" algn="tl">
                  <a:srgbClr val="000000">
                    <a:alpha val="43137"/>
                  </a:srgbClr>
                </a:outerShdw>
              </a:effectLst>
            </a:endParaRPr>
          </a:p>
          <a:p>
            <a:pPr marL="0" indent="0" algn="just">
              <a:spcAft>
                <a:spcPts val="0"/>
              </a:spcAft>
              <a:buNone/>
            </a:pPr>
            <a:r>
              <a:rPr lang="ru-RU" sz="1800" dirty="0" smtClean="0">
                <a:solidFill>
                  <a:srgbClr val="000000"/>
                </a:solidFill>
                <a:effectLst>
                  <a:outerShdw blurRad="38100" dist="38100" dir="2700000" algn="tl">
                    <a:srgbClr val="000000">
                      <a:alpha val="43137"/>
                    </a:srgbClr>
                  </a:outerShdw>
                </a:effectLst>
              </a:rPr>
              <a:t>4. </a:t>
            </a:r>
            <a:r>
              <a:rPr lang="ru-RU" sz="1800" dirty="0">
                <a:solidFill>
                  <a:srgbClr val="000000"/>
                </a:solidFill>
                <a:effectLst>
                  <a:outerShdw blurRad="38100" dist="38100" dir="2700000" algn="tl">
                    <a:srgbClr val="000000">
                      <a:alpha val="43137"/>
                    </a:srgbClr>
                  </a:outerShdw>
                </a:effectLst>
              </a:rPr>
              <a:t>С</a:t>
            </a:r>
            <a:r>
              <a:rPr lang="ru-RU" sz="1800" dirty="0" smtClean="0">
                <a:solidFill>
                  <a:srgbClr val="000000"/>
                </a:solidFill>
                <a:effectLst>
                  <a:outerShdw blurRad="38100" dist="38100" dir="2700000" algn="tl">
                    <a:srgbClr val="000000">
                      <a:alpha val="43137"/>
                    </a:srgbClr>
                  </a:outerShdw>
                </a:effectLst>
              </a:rPr>
              <a:t>татистическая </a:t>
            </a:r>
            <a:r>
              <a:rPr lang="ru-RU" sz="1800" dirty="0">
                <a:solidFill>
                  <a:srgbClr val="000000"/>
                </a:solidFill>
                <a:effectLst>
                  <a:outerShdw blurRad="38100" dist="38100" dir="2700000" algn="tl">
                    <a:srgbClr val="000000">
                      <a:alpha val="43137"/>
                    </a:srgbClr>
                  </a:outerShdw>
                </a:effectLst>
              </a:rPr>
              <a:t>отчетность по форме 2-ТП (отходы), 2-ТП (воздух</a:t>
            </a:r>
            <a:r>
              <a:rPr lang="ru-RU" sz="1800" dirty="0" smtClean="0">
                <a:solidFill>
                  <a:srgbClr val="000000"/>
                </a:solidFill>
                <a:effectLst>
                  <a:outerShdw blurRad="38100" dist="38100" dir="2700000" algn="tl">
                    <a:srgbClr val="000000">
                      <a:alpha val="43137"/>
                    </a:srgbClr>
                  </a:outerShdw>
                </a:effectLst>
              </a:rPr>
              <a:t>).</a:t>
            </a:r>
            <a:endParaRPr lang="ru-RU" sz="1800" dirty="0">
              <a:solidFill>
                <a:srgbClr val="000000"/>
              </a:solidFill>
              <a:effectLst>
                <a:outerShdw blurRad="38100" dist="38100" dir="2700000" algn="tl">
                  <a:srgbClr val="000000">
                    <a:alpha val="43137"/>
                  </a:srgbClr>
                </a:outerShdw>
              </a:effectLst>
            </a:endParaRPr>
          </a:p>
          <a:p>
            <a:pPr marL="0" indent="0" algn="just">
              <a:spcAft>
                <a:spcPts val="0"/>
              </a:spcAft>
              <a:buNone/>
            </a:pPr>
            <a:r>
              <a:rPr lang="ru-RU" sz="1800" dirty="0" smtClean="0">
                <a:solidFill>
                  <a:srgbClr val="000000"/>
                </a:solidFill>
                <a:effectLst>
                  <a:outerShdw blurRad="38100" dist="38100" dir="2700000" algn="tl">
                    <a:srgbClr val="000000">
                      <a:alpha val="43137"/>
                    </a:srgbClr>
                  </a:outerShdw>
                </a:effectLst>
              </a:rPr>
              <a:t>5. Предоставление сведений </a:t>
            </a:r>
            <a:r>
              <a:rPr lang="ru-RU" sz="1800" dirty="0">
                <a:solidFill>
                  <a:srgbClr val="000000"/>
                </a:solidFill>
                <a:effectLst>
                  <a:outerShdw blurRad="38100" dist="38100" dir="2700000" algn="tl">
                    <a:srgbClr val="000000">
                      <a:alpha val="43137"/>
                    </a:srgbClr>
                  </a:outerShdw>
                </a:effectLst>
              </a:rPr>
              <a:t>в </a:t>
            </a:r>
            <a:r>
              <a:rPr lang="ru-RU" sz="1800" dirty="0" smtClean="0">
                <a:solidFill>
                  <a:srgbClr val="000000"/>
                </a:solidFill>
                <a:effectLst>
                  <a:outerShdw blurRad="38100" dist="38100" dir="2700000" algn="tl">
                    <a:srgbClr val="000000">
                      <a:alpha val="43137"/>
                    </a:srgbClr>
                  </a:outerShdw>
                </a:effectLst>
              </a:rPr>
              <a:t>региональный кадастр отходов.</a:t>
            </a:r>
          </a:p>
          <a:p>
            <a:pPr marL="0" indent="0" algn="just">
              <a:spcAft>
                <a:spcPts val="600"/>
              </a:spcAft>
              <a:buNone/>
            </a:pPr>
            <a:r>
              <a:rPr lang="ru-RU" sz="1800" b="1" u="sng" dirty="0" smtClean="0">
                <a:solidFill>
                  <a:srgbClr val="000000"/>
                </a:solidFill>
                <a:effectLst>
                  <a:outerShdw blurRad="38100" dist="38100" dir="2700000" algn="tl">
                    <a:srgbClr val="000000">
                      <a:alpha val="43137"/>
                    </a:srgbClr>
                  </a:outerShdw>
                </a:effectLst>
              </a:rPr>
              <a:t>Не требуются:</a:t>
            </a:r>
          </a:p>
          <a:p>
            <a:pPr algn="just">
              <a:spcAft>
                <a:spcPts val="0"/>
              </a:spcAft>
            </a:pPr>
            <a:r>
              <a:rPr lang="ru-RU" sz="1800" dirty="0">
                <a:solidFill>
                  <a:srgbClr val="000000"/>
                </a:solidFill>
                <a:effectLst>
                  <a:outerShdw blurRad="38100" dist="38100" dir="2700000" algn="tl">
                    <a:srgbClr val="000000">
                      <a:alpha val="43137"/>
                    </a:srgbClr>
                  </a:outerShdw>
                </a:effectLst>
              </a:rPr>
              <a:t>п</a:t>
            </a:r>
            <a:r>
              <a:rPr lang="ru-RU" sz="1800" dirty="0" smtClean="0">
                <a:solidFill>
                  <a:srgbClr val="000000"/>
                </a:solidFill>
                <a:effectLst>
                  <a:outerShdw blurRad="38100" dist="38100" dir="2700000" algn="tl">
                    <a:srgbClr val="000000">
                      <a:alpha val="43137"/>
                    </a:srgbClr>
                  </a:outerShdw>
                </a:effectLst>
              </a:rPr>
              <a:t>рограмма ПЭК;</a:t>
            </a:r>
          </a:p>
          <a:p>
            <a:pPr algn="just">
              <a:spcAft>
                <a:spcPts val="0"/>
              </a:spcAft>
            </a:pPr>
            <a:r>
              <a:rPr lang="ru-RU" sz="1800" dirty="0">
                <a:solidFill>
                  <a:srgbClr val="000000"/>
                </a:solidFill>
                <a:effectLst>
                  <a:outerShdw blurRad="38100" dist="38100" dir="2700000" algn="tl">
                    <a:srgbClr val="000000">
                      <a:alpha val="43137"/>
                    </a:srgbClr>
                  </a:outerShdw>
                </a:effectLst>
              </a:rPr>
              <a:t>отчеты по </a:t>
            </a:r>
            <a:r>
              <a:rPr lang="ru-RU" sz="1800" dirty="0" smtClean="0">
                <a:solidFill>
                  <a:srgbClr val="000000"/>
                </a:solidFill>
                <a:effectLst>
                  <a:outerShdw blurRad="38100" dist="38100" dir="2700000" algn="tl">
                    <a:srgbClr val="000000">
                      <a:alpha val="43137"/>
                    </a:srgbClr>
                  </a:outerShdw>
                </a:effectLst>
              </a:rPr>
              <a:t>ПЭК;</a:t>
            </a:r>
          </a:p>
          <a:p>
            <a:pPr algn="just">
              <a:spcAft>
                <a:spcPts val="0"/>
              </a:spcAft>
            </a:pPr>
            <a:r>
              <a:rPr lang="ru-RU" sz="1800" dirty="0">
                <a:solidFill>
                  <a:srgbClr val="000000"/>
                </a:solidFill>
                <a:effectLst>
                  <a:outerShdw blurRad="38100" dist="38100" dir="2700000" algn="tl">
                    <a:srgbClr val="000000">
                      <a:alpha val="43137"/>
                    </a:srgbClr>
                  </a:outerShdw>
                </a:effectLst>
              </a:rPr>
              <a:t>декларации по плате за негативное воздействие </a:t>
            </a:r>
            <a:r>
              <a:rPr lang="ru-RU" sz="1800" dirty="0" smtClean="0">
                <a:solidFill>
                  <a:srgbClr val="000000"/>
                </a:solidFill>
                <a:effectLst>
                  <a:outerShdw blurRad="38100" dist="38100" dir="2700000" algn="tl">
                    <a:srgbClr val="000000">
                      <a:alpha val="43137"/>
                    </a:srgbClr>
                  </a:outerShdw>
                </a:effectLst>
              </a:rPr>
              <a:t>(если </a:t>
            </a:r>
            <a:r>
              <a:rPr lang="ru-RU" sz="1800" dirty="0">
                <a:solidFill>
                  <a:srgbClr val="000000"/>
                </a:solidFill>
                <a:effectLst>
                  <a:outerShdw blurRad="38100" dist="38100" dir="2700000" algn="tl">
                    <a:srgbClr val="000000">
                      <a:alpha val="43137"/>
                    </a:srgbClr>
                  </a:outerShdw>
                </a:effectLst>
              </a:rPr>
              <a:t>у </a:t>
            </a:r>
            <a:r>
              <a:rPr lang="ru-RU" sz="1800" dirty="0" smtClean="0">
                <a:solidFill>
                  <a:srgbClr val="000000"/>
                </a:solidFill>
                <a:effectLst>
                  <a:outerShdw blurRad="38100" dist="38100" dir="2700000" algn="tl">
                    <a:srgbClr val="000000">
                      <a:alpha val="43137"/>
                    </a:srgbClr>
                  </a:outerShdw>
                </a:effectLst>
              </a:rPr>
              <a:t>юридического лица </a:t>
            </a:r>
            <a:r>
              <a:rPr lang="ru-RU" sz="1800" dirty="0">
                <a:solidFill>
                  <a:srgbClr val="000000"/>
                </a:solidFill>
                <a:effectLst>
                  <a:outerShdw blurRad="38100" dist="38100" dir="2700000" algn="tl">
                    <a:srgbClr val="000000">
                      <a:alpha val="43137"/>
                    </a:srgbClr>
                  </a:outerShdw>
                </a:effectLst>
              </a:rPr>
              <a:t>(ИП) имеется несколько объектов НВОС и не все они относятся к IV категории, то такое юридическое лицо (ИП) обязано предоставлять декларацию, причем она должна включать информацию и об объектах НВОС IV </a:t>
            </a:r>
            <a:r>
              <a:rPr lang="ru-RU" sz="1800" dirty="0" smtClean="0">
                <a:solidFill>
                  <a:srgbClr val="000000"/>
                </a:solidFill>
                <a:effectLst>
                  <a:outerShdw blurRad="38100" dist="38100" dir="2700000" algn="tl">
                    <a:srgbClr val="000000">
                      <a:alpha val="43137"/>
                    </a:srgbClr>
                  </a:outerShdw>
                </a:effectLst>
              </a:rPr>
              <a:t>категории).</a:t>
            </a:r>
          </a:p>
        </p:txBody>
      </p:sp>
    </p:spTree>
    <p:extLst>
      <p:ext uri="{BB962C8B-B14F-4D97-AF65-F5344CB8AC3E}">
        <p14:creationId xmlns:p14="http://schemas.microsoft.com/office/powerpoint/2010/main" val="2056238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571500"/>
            <a:ext cx="7924800" cy="4038600"/>
          </a:xfrm>
        </p:spPr>
        <p:txBody>
          <a:bodyPr/>
          <a:lstStyle/>
          <a:p>
            <a:r>
              <a:rPr lang="ru-RU" b="1" dirty="0">
                <a:solidFill>
                  <a:srgbClr val="000000"/>
                </a:solidFill>
              </a:rPr>
              <a:t>Наиболее часто встречающиеся составы административных нарушений в сфере охраны окружающей </a:t>
            </a:r>
            <a:r>
              <a:rPr lang="ru-RU" b="1" dirty="0" smtClean="0">
                <a:solidFill>
                  <a:srgbClr val="000000"/>
                </a:solidFill>
              </a:rPr>
              <a:t>среды</a:t>
            </a:r>
            <a:endParaRPr lang="ru-RU" b="1" dirty="0"/>
          </a:p>
        </p:txBody>
      </p:sp>
    </p:spTree>
    <p:extLst>
      <p:ext uri="{BB962C8B-B14F-4D97-AF65-F5344CB8AC3E}">
        <p14:creationId xmlns:p14="http://schemas.microsoft.com/office/powerpoint/2010/main" val="598334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581339519"/>
              </p:ext>
            </p:extLst>
          </p:nvPr>
        </p:nvGraphicFramePr>
        <p:xfrm>
          <a:off x="685800" y="800100"/>
          <a:ext cx="7924800" cy="4442059"/>
        </p:xfrm>
        <a:graphic>
          <a:graphicData uri="http://schemas.openxmlformats.org/drawingml/2006/table">
            <a:tbl>
              <a:tblPr firstRow="1" bandRow="1">
                <a:tableStyleId>{5C22544A-7EE6-4342-B048-85BDC9FD1C3A}</a:tableStyleId>
              </a:tblPr>
              <a:tblGrid>
                <a:gridCol w="7924800"/>
              </a:tblGrid>
              <a:tr h="11430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8.1. КоАП РФ – «Несоблюдение экологических требований при осуществлении градостроительной деятельности и эксплуатации предприятий, сооружений или иных объектов»:</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752600">
                <a:tc>
                  <a:txBody>
                    <a:bodyPr/>
                    <a:lstStyle/>
                    <a:p>
                      <a:pPr marL="285750" indent="-285750" algn="just">
                        <a:buFontTx/>
                        <a:buChar char="-"/>
                      </a:pPr>
                      <a:r>
                        <a:rPr lang="ru-RU" sz="1800" b="0" dirty="0" smtClean="0">
                          <a:solidFill>
                            <a:srgbClr val="000000"/>
                          </a:solidFill>
                          <a:latin typeface="+mn-lt"/>
                          <a:cs typeface="Times New Roman" panose="02020603050405020304" pitchFamily="18" charset="0"/>
                        </a:rPr>
                        <a:t>отсутствие программы ПЭК или неосуществление (ненадлежащее осуществление) производственного экологического контроля, </a:t>
                      </a:r>
                    </a:p>
                    <a:p>
                      <a:pPr marL="285750" indent="-285750" algn="just">
                        <a:buFontTx/>
                        <a:buChar char="-"/>
                      </a:pPr>
                      <a:r>
                        <a:rPr lang="ru-RU" sz="1800" b="0" dirty="0" smtClean="0">
                          <a:solidFill>
                            <a:srgbClr val="000000"/>
                          </a:solidFill>
                          <a:latin typeface="+mn-lt"/>
                          <a:cs typeface="Times New Roman" panose="02020603050405020304" pitchFamily="18" charset="0"/>
                        </a:rPr>
                        <a:t>не проведение мероприятий по уменьшению выбросов загрязняющих веществ в атмосферный воздух в период НМУ, либо отсутствие мероприятий по уменьшению выбросов загрязняющих веществ в атмосферный воздух,</a:t>
                      </a:r>
                    </a:p>
                    <a:p>
                      <a:pPr marL="285750" indent="-285750" algn="just">
                        <a:buFontTx/>
                        <a:buChar char="-"/>
                      </a:pPr>
                      <a:r>
                        <a:rPr lang="ru-RU" sz="1800" b="0" dirty="0" smtClean="0">
                          <a:solidFill>
                            <a:srgbClr val="000000"/>
                          </a:solidFill>
                          <a:latin typeface="+mn-lt"/>
                          <a:cs typeface="Times New Roman" panose="02020603050405020304" pitchFamily="18" charset="0"/>
                        </a:rPr>
                        <a:t>отсутствие</a:t>
                      </a:r>
                      <a:r>
                        <a:rPr lang="ru-RU" sz="1800" b="0" baseline="0" dirty="0" smtClean="0">
                          <a:solidFill>
                            <a:srgbClr val="000000"/>
                          </a:solidFill>
                          <a:latin typeface="+mn-lt"/>
                          <a:cs typeface="Times New Roman" panose="02020603050405020304" pitchFamily="18" charset="0"/>
                        </a:rPr>
                        <a:t> обучения по экологической безопасности.</a:t>
                      </a:r>
                      <a:endParaRPr lang="ru-RU" sz="1800" b="0" dirty="0">
                        <a:solidFill>
                          <a:srgbClr val="000000"/>
                        </a:solidFill>
                        <a:latin typeface="+mn-lt"/>
                        <a:cs typeface="Times New Roman" panose="02020603050405020304" pitchFamily="18" charset="0"/>
                      </a:endParaRPr>
                    </a:p>
                  </a:txBody>
                  <a:tcPr/>
                </a:tc>
              </a:tr>
              <a:tr h="1287379">
                <a:tc>
                  <a:txBody>
                    <a:bodyPr/>
                    <a:lstStyle/>
                    <a:p>
                      <a:pPr marL="285750" indent="-285750" algn="just">
                        <a:buFont typeface="Arial" panose="020B0604020202020204" pitchFamily="34" charset="0"/>
                        <a:buChar char="•"/>
                      </a:pPr>
                      <a:r>
                        <a:rPr lang="ru-RU" sz="18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предупреждение или наложение административного штрафа на граждан в размере от одной тысячи до двух тысяч рублей; на должностных лиц - от двух тысяч до пяти тысяч рублей; на юридических лиц - от двадцати тысяч до ста тысяч рублей.</a:t>
                      </a:r>
                      <a:endParaRPr lang="ru-RU" sz="1800" b="0" dirty="0">
                        <a:solidFill>
                          <a:srgbClr val="080808"/>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78235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09700"/>
            <a:ext cx="8305800" cy="3429000"/>
          </a:xfrm>
        </p:spPr>
        <p:txBody>
          <a:bodyPr/>
          <a:lstStyle/>
          <a:p>
            <a:pPr marL="0" indent="0" algn="just">
              <a:lnSpc>
                <a:spcPct val="110000"/>
              </a:lnSpc>
              <a:spcBef>
                <a:spcPts val="0"/>
              </a:spcBef>
              <a:spcAft>
                <a:spcPts val="600"/>
              </a:spcAft>
              <a:buNone/>
            </a:pPr>
            <a:r>
              <a:rPr lang="ru-RU" sz="1600" dirty="0" smtClean="0">
                <a:solidFill>
                  <a:srgbClr val="000000"/>
                </a:solidFill>
                <a:effectLst/>
                <a:cs typeface="Times New Roman" panose="02020603050405020304" pitchFamily="18" charset="0"/>
              </a:rPr>
              <a:t>Законом Самарской области от 06.04.2010 № 36-ГД Администрация </a:t>
            </a:r>
            <a:r>
              <a:rPr lang="ru-RU" sz="1600" dirty="0">
                <a:solidFill>
                  <a:srgbClr val="000000"/>
                </a:solidFill>
                <a:effectLst/>
                <a:cs typeface="Times New Roman" panose="02020603050405020304" pitchFamily="18" charset="0"/>
              </a:rPr>
              <a:t>городского округа </a:t>
            </a:r>
            <a:r>
              <a:rPr lang="ru-RU" sz="1600" dirty="0" smtClean="0">
                <a:solidFill>
                  <a:srgbClr val="000000"/>
                </a:solidFill>
                <a:effectLst/>
                <a:cs typeface="Times New Roman" panose="02020603050405020304" pitchFamily="18" charset="0"/>
              </a:rPr>
              <a:t>Самара </a:t>
            </a:r>
            <a:r>
              <a:rPr lang="ru-RU" sz="1600" dirty="0">
                <a:solidFill>
                  <a:srgbClr val="000000"/>
                </a:solidFill>
                <a:effectLst/>
                <a:cs typeface="Times New Roman" panose="02020603050405020304" pitchFamily="18" charset="0"/>
              </a:rPr>
              <a:t>в лице Департамента городского хозяйства и </a:t>
            </a:r>
            <a:r>
              <a:rPr lang="ru-RU" sz="1600" dirty="0" smtClean="0">
                <a:solidFill>
                  <a:srgbClr val="000000"/>
                </a:solidFill>
                <a:effectLst/>
                <a:cs typeface="Times New Roman" panose="02020603050405020304" pitchFamily="18" charset="0"/>
              </a:rPr>
              <a:t>экологии наделена </a:t>
            </a:r>
            <a:r>
              <a:rPr lang="ru-RU" sz="1600" u="sng" dirty="0" smtClean="0">
                <a:solidFill>
                  <a:srgbClr val="000000"/>
                </a:solidFill>
                <a:effectLst/>
                <a:cs typeface="Times New Roman" panose="02020603050405020304" pitchFamily="18" charset="0"/>
              </a:rPr>
              <a:t>отдельными переданными государственными полномочиями </a:t>
            </a:r>
            <a:r>
              <a:rPr lang="ru-RU" sz="1600" u="sng" dirty="0">
                <a:solidFill>
                  <a:srgbClr val="000000"/>
                </a:solidFill>
                <a:effectLst/>
                <a:cs typeface="Times New Roman" panose="02020603050405020304" pitchFamily="18" charset="0"/>
              </a:rPr>
              <a:t>в сфере охраны окружающей среды</a:t>
            </a:r>
            <a:r>
              <a:rPr lang="ru-RU" sz="1600" dirty="0">
                <a:solidFill>
                  <a:srgbClr val="000000"/>
                </a:solidFill>
                <a:effectLst/>
                <a:cs typeface="Times New Roman" panose="02020603050405020304" pitchFamily="18" charset="0"/>
              </a:rPr>
              <a:t>, в части осуществления регионального государственного экологического контроля (надзора) </a:t>
            </a:r>
            <a:r>
              <a:rPr lang="ru-RU" sz="1600" dirty="0" smtClean="0">
                <a:solidFill>
                  <a:srgbClr val="000000"/>
                </a:solidFill>
                <a:effectLst/>
                <a:cs typeface="Times New Roman" panose="02020603050405020304" pitchFamily="18" charset="0"/>
              </a:rPr>
              <a:t>за </a:t>
            </a:r>
            <a:r>
              <a:rPr lang="ru-RU" sz="1600" dirty="0">
                <a:solidFill>
                  <a:srgbClr val="000000"/>
                </a:solidFill>
                <a:effectLst/>
                <a:cs typeface="Times New Roman" panose="02020603050405020304" pitchFamily="18" charset="0"/>
              </a:rPr>
              <a:t>соблюдением обязательных </a:t>
            </a:r>
            <a:r>
              <a:rPr lang="ru-RU" sz="1600" dirty="0" smtClean="0">
                <a:solidFill>
                  <a:srgbClr val="000000"/>
                </a:solidFill>
                <a:effectLst/>
                <a:cs typeface="Times New Roman" panose="02020603050405020304" pitchFamily="18" charset="0"/>
              </a:rPr>
              <a:t>требований на </a:t>
            </a:r>
            <a:r>
              <a:rPr lang="ru-RU" sz="1600" dirty="0">
                <a:solidFill>
                  <a:srgbClr val="000000"/>
                </a:solidFill>
                <a:effectLst/>
                <a:cs typeface="Times New Roman" panose="02020603050405020304" pitchFamily="18" charset="0"/>
              </a:rPr>
              <a:t>территории городского округа Самара:</a:t>
            </a:r>
            <a:endParaRPr lang="ru-RU" sz="1600" dirty="0" smtClean="0">
              <a:solidFill>
                <a:srgbClr val="000000"/>
              </a:solidFill>
              <a:effectLst/>
              <a:cs typeface="Times New Roman" panose="02020603050405020304" pitchFamily="18" charset="0"/>
            </a:endParaRPr>
          </a:p>
          <a:p>
            <a:pPr algn="just">
              <a:lnSpc>
                <a:spcPct val="110000"/>
              </a:lnSpc>
              <a:spcBef>
                <a:spcPts val="0"/>
              </a:spcBef>
              <a:spcAft>
                <a:spcPts val="600"/>
              </a:spcAft>
              <a:buFont typeface="Wingdings" panose="05000000000000000000" pitchFamily="2" charset="2"/>
              <a:buChar char="v"/>
            </a:pPr>
            <a:r>
              <a:rPr lang="ru-RU" sz="1600" dirty="0">
                <a:solidFill>
                  <a:srgbClr val="000000"/>
                </a:solidFill>
                <a:effectLst/>
                <a:cs typeface="Times New Roman" panose="02020603050405020304" pitchFamily="18" charset="0"/>
              </a:rPr>
              <a:t>в части соблюдения обязательных требований в области охраны атмосферного воздуха;</a:t>
            </a:r>
          </a:p>
          <a:p>
            <a:pPr algn="just">
              <a:lnSpc>
                <a:spcPct val="110000"/>
              </a:lnSpc>
              <a:spcBef>
                <a:spcPts val="0"/>
              </a:spcBef>
              <a:spcAft>
                <a:spcPts val="600"/>
              </a:spcAft>
              <a:buFont typeface="Wingdings" panose="05000000000000000000" pitchFamily="2" charset="2"/>
              <a:buChar char="v"/>
            </a:pPr>
            <a:r>
              <a:rPr lang="ru-RU" sz="1600" dirty="0">
                <a:solidFill>
                  <a:srgbClr val="000000"/>
                </a:solidFill>
                <a:effectLst/>
                <a:cs typeface="Times New Roman" panose="02020603050405020304" pitchFamily="18" charset="0"/>
              </a:rPr>
              <a:t>в отношении водных объектов, территорий их </a:t>
            </a:r>
            <a:r>
              <a:rPr lang="ru-RU" sz="1600" dirty="0" err="1">
                <a:solidFill>
                  <a:srgbClr val="000000"/>
                </a:solidFill>
                <a:effectLst/>
                <a:cs typeface="Times New Roman" panose="02020603050405020304" pitchFamily="18" charset="0"/>
              </a:rPr>
              <a:t>водоохранных</a:t>
            </a:r>
            <a:r>
              <a:rPr lang="ru-RU" sz="1600" dirty="0">
                <a:solidFill>
                  <a:srgbClr val="000000"/>
                </a:solidFill>
                <a:effectLst/>
                <a:cs typeface="Times New Roman" panose="02020603050405020304" pitchFamily="18" charset="0"/>
              </a:rPr>
              <a:t> зон и прибрежных защитных полос, которые в соответствии с Федеральным законом от 10 января 2002 года N 7-ФЗ "Об охране окружающей среды" подлежат региональному государственному экологическому контролю (надзору);</a:t>
            </a:r>
          </a:p>
          <a:p>
            <a:pPr algn="just">
              <a:lnSpc>
                <a:spcPct val="110000"/>
              </a:lnSpc>
              <a:spcBef>
                <a:spcPts val="0"/>
              </a:spcBef>
              <a:spcAft>
                <a:spcPts val="600"/>
              </a:spcAft>
              <a:buFont typeface="Wingdings" panose="05000000000000000000" pitchFamily="2" charset="2"/>
              <a:buChar char="v"/>
            </a:pPr>
            <a:r>
              <a:rPr lang="ru-RU" sz="1600" dirty="0">
                <a:solidFill>
                  <a:srgbClr val="000000"/>
                </a:solidFill>
                <a:effectLst/>
                <a:cs typeface="Times New Roman" panose="02020603050405020304" pitchFamily="18" charset="0"/>
              </a:rPr>
              <a:t>в части соблюдения обязательных требований в области обращения с </a:t>
            </a:r>
            <a:r>
              <a:rPr lang="ru-RU" sz="1600" dirty="0" smtClean="0">
                <a:solidFill>
                  <a:srgbClr val="000000"/>
                </a:solidFill>
                <a:effectLst/>
                <a:cs typeface="Times New Roman" panose="02020603050405020304" pitchFamily="18" charset="0"/>
              </a:rPr>
              <a:t>отходами.</a:t>
            </a:r>
            <a:endParaRPr lang="ru-RU" sz="1600" dirty="0">
              <a:solidFill>
                <a:srgbClr val="000000"/>
              </a:solidFill>
              <a:effectLst/>
              <a:cs typeface="Times New Roman" panose="02020603050405020304" pitchFamily="18" charset="0"/>
            </a:endParaRPr>
          </a:p>
        </p:txBody>
      </p:sp>
      <p:sp>
        <p:nvSpPr>
          <p:cNvPr id="12" name="Прямоугольник 11"/>
          <p:cNvSpPr/>
          <p:nvPr/>
        </p:nvSpPr>
        <p:spPr>
          <a:xfrm>
            <a:off x="1219200" y="419100"/>
            <a:ext cx="7391400" cy="923330"/>
          </a:xfrm>
          <a:prstGeom prst="rect">
            <a:avLst/>
          </a:prstGeom>
        </p:spPr>
        <p:txBody>
          <a:bodyPr wrap="square">
            <a:spAutoFit/>
          </a:bodyPr>
          <a:lstStyle/>
          <a:p>
            <a:pPr algn="ctr" defTabSz="933450" eaLnBrk="1" fontAlgn="auto" hangingPunct="1">
              <a:lnSpc>
                <a:spcPct val="90000"/>
              </a:lnSpc>
              <a:spcAft>
                <a:spcPct val="35000"/>
              </a:spcAft>
            </a:pPr>
            <a:r>
              <a:rPr lang="ru-RU" sz="2000" b="1" dirty="0">
                <a:solidFill>
                  <a:srgbClr val="000000"/>
                </a:solidFill>
                <a:effectLst>
                  <a:outerShdw blurRad="38100" dist="38100" dir="2700000" algn="tl">
                    <a:srgbClr val="000000">
                      <a:alpha val="43137"/>
                    </a:srgbClr>
                  </a:outerShdw>
                </a:effectLst>
                <a:latin typeface="+mn-lt"/>
              </a:rPr>
              <a:t>О наделении органов местного самоуправления отдельными государственными полномочиями в сфере охраны окружающей </a:t>
            </a:r>
            <a:r>
              <a:rPr lang="ru-RU" sz="2000" b="1" dirty="0" smtClean="0">
                <a:solidFill>
                  <a:srgbClr val="000000"/>
                </a:solidFill>
                <a:effectLst>
                  <a:outerShdw blurRad="38100" dist="38100" dir="2700000" algn="tl">
                    <a:srgbClr val="000000">
                      <a:alpha val="43137"/>
                    </a:srgbClr>
                  </a:outerShdw>
                </a:effectLst>
                <a:latin typeface="+mn-lt"/>
              </a:rPr>
              <a:t>среды</a:t>
            </a:r>
            <a:endParaRPr lang="ru-RU" sz="2000" b="1" dirty="0">
              <a:solidFill>
                <a:srgbClr val="0000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0510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32714560"/>
              </p:ext>
            </p:extLst>
          </p:nvPr>
        </p:nvGraphicFramePr>
        <p:xfrm>
          <a:off x="381000" y="213360"/>
          <a:ext cx="8534400" cy="5349240"/>
        </p:xfrm>
        <a:graphic>
          <a:graphicData uri="http://schemas.openxmlformats.org/drawingml/2006/table">
            <a:tbl>
              <a:tblPr firstRow="1" bandRow="1">
                <a:tableStyleId>{5C22544A-7EE6-4342-B048-85BDC9FD1C3A}</a:tableStyleId>
              </a:tblPr>
              <a:tblGrid>
                <a:gridCol w="8534400"/>
              </a:tblGrid>
              <a:tr h="9677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mn-ea"/>
                          <a:cs typeface="Times New Roman" panose="02020603050405020304" pitchFamily="18" charset="0"/>
                        </a:rPr>
                        <a:t>Ст. 8.2. КоАП РФ – «Несоблюдение требований в области охраны окружающей среды при обращении с отходами производства и потребления»:</a:t>
                      </a:r>
                    </a:p>
                  </a:txBody>
                  <a:tcPr/>
                </a:tc>
              </a:tr>
              <a:tr h="9067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ч.1 ст. 8.2. КоАП РФ – («несоблюдение требований в области охраны окружающей среды при сборе, накоплении, транспортировании, обработке, утилизации или обезвреживании отходов производства и потребления»):</a:t>
                      </a:r>
                    </a:p>
                  </a:txBody>
                  <a:tcPr/>
                </a:tc>
              </a:tr>
              <a:tr h="143256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 несанкционированный сброс (слив) отходов в поверхностные и подземные водные объекты,  непосредственно на почву и (или) за пределами территории, специально отведённой и оборудованной для этих целей;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 отсутствие договора с Региональным оператором на оказание услуг по обращению с твердыми коммунальными отходами.</a:t>
                      </a:r>
                    </a:p>
                  </a:txBody>
                  <a:tcPr/>
                </a:tc>
              </a:tr>
              <a:tr h="370840">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srgbClr val="080808"/>
                          </a:solidFill>
                          <a:effectLst>
                            <a:outerShdw blurRad="38100" dist="38100" dir="2700000" algn="tl">
                              <a:srgbClr val="000000">
                                <a:alpha val="43137"/>
                              </a:srgbClr>
                            </a:outerShdw>
                          </a:effectLst>
                          <a:uLnTx/>
                          <a:uFillTx/>
                          <a:latin typeface="+mn-lt"/>
                          <a:ea typeface="Times New Roman"/>
                          <a:cs typeface="Times New Roman"/>
                        </a:rPr>
                        <a:t>влечет наложение административного штрафа на граждан в размере от одной тысячи до двух тысяч рублей; на должностных лиц - от десяти тысяч до тридцати тысяч рублей; на лиц, осуществляющих предпринимательскую деятельность без образования юридического лица, - от тридцати тысяч до пятидесяти тысяч рублей или административное приостановление деятельности на срок до девяноста суток; на юридических лиц - от ста тысяч до двухсот пятидесяти тысяч рублей или административное приостановление деятельности на срок до девяноста суток.</a:t>
                      </a:r>
                      <a:endParaRPr kumimoji="0" lang="ru-RU" sz="1600" b="0" i="0" u="none" strike="noStrike" kern="1200" cap="none" spc="0" normalizeH="0" baseline="0" noProof="0" dirty="0" smtClean="0">
                        <a:ln>
                          <a:noFill/>
                        </a:ln>
                        <a:solidFill>
                          <a:srgbClr val="080808"/>
                        </a:solidFill>
                        <a:effectLst>
                          <a:outerShdw blurRad="38100" dist="38100" dir="2700000" algn="tl">
                            <a:srgbClr val="000000">
                              <a:alpha val="43137"/>
                            </a:srgbClr>
                          </a:outerShdw>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576005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chemeClr val="bg1"/>
                </a:solidFill>
                <a:effectLst>
                  <a:outerShdw blurRad="38100" dist="38100" dir="2700000" algn="tl">
                    <a:srgbClr val="000000">
                      <a:alpha val="43137"/>
                    </a:srgbClr>
                  </a:outerShdw>
                </a:effectLst>
              </a:rPr>
              <a:t>Статья 8.2. Несоблюдение требований в области охраны окружающей среды при обращении с отходами производства и </a:t>
            </a:r>
            <a:r>
              <a:rPr lang="ru-RU" sz="2000" b="1" dirty="0" smtClean="0">
                <a:solidFill>
                  <a:schemeClr val="bg1"/>
                </a:solidFill>
                <a:effectLst>
                  <a:outerShdw blurRad="38100" dist="38100" dir="2700000" algn="tl">
                    <a:srgbClr val="000000">
                      <a:alpha val="43137"/>
                    </a:srgbClr>
                  </a:outerShdw>
                </a:effectLst>
              </a:rPr>
              <a:t>потребления</a:t>
            </a:r>
            <a:endParaRPr lang="ru-RU" b="1"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85800" y="1206500"/>
            <a:ext cx="7924800" cy="4165600"/>
          </a:xfrm>
        </p:spPr>
        <p:txBody>
          <a:bodyPr/>
          <a:lstStyle/>
          <a:p>
            <a:pPr algn="just"/>
            <a:r>
              <a:rPr lang="ru-RU" sz="1600" dirty="0">
                <a:solidFill>
                  <a:schemeClr val="bg1"/>
                </a:solidFill>
              </a:rPr>
              <a:t>3.1. Загрязнение и (или) засорение окружающей среды, выразившееся в выгрузке или сбросе с автомототранспортных средств и прицепов к ним отходов производства и потребления вне объектов размещения отходов или мест (площадок) накопления отходов, за исключением случаев, предусмотренных частью 3.3 настоящей статьи, </a:t>
            </a:r>
            <a:endParaRPr lang="ru-RU" sz="1600" dirty="0" smtClean="0">
              <a:solidFill>
                <a:schemeClr val="bg1"/>
              </a:solidFill>
            </a:endParaRPr>
          </a:p>
          <a:p>
            <a:pPr marL="0" indent="0" algn="just">
              <a:buNone/>
            </a:pPr>
            <a:r>
              <a:rPr lang="ru-RU" sz="1600" dirty="0" smtClean="0">
                <a:solidFill>
                  <a:schemeClr val="bg1"/>
                </a:solidFill>
              </a:rPr>
              <a:t>- влекут </a:t>
            </a:r>
            <a:r>
              <a:rPr lang="ru-RU" sz="1600" dirty="0">
                <a:solidFill>
                  <a:schemeClr val="bg1"/>
                </a:solidFill>
              </a:rPr>
              <a:t>наложение административного штрафа на граждан в размере от десяти тысяч до пятнадцати тысяч рублей; на должностных лиц - от двадцати тысяч до тридцати тысяч рублей; на юридических лиц - от тридцати тысяч до пятидесяти тысяч рублей.</a:t>
            </a:r>
          </a:p>
          <a:p>
            <a:pPr algn="just"/>
            <a:r>
              <a:rPr lang="ru-RU" sz="1600" dirty="0">
                <a:solidFill>
                  <a:schemeClr val="bg1"/>
                </a:solidFill>
              </a:rPr>
              <a:t>3.3. Действия, предусмотренные частью 3.1 настоящей статьи, совершенные с использованием грузовых транспортных средств, прицепов к ним, тракторов и других самоходных машин, </a:t>
            </a:r>
          </a:p>
          <a:p>
            <a:pPr marL="0" indent="0" algn="just">
              <a:buNone/>
            </a:pPr>
            <a:r>
              <a:rPr lang="ru-RU" sz="1600" dirty="0" smtClean="0">
                <a:solidFill>
                  <a:schemeClr val="bg1"/>
                </a:solidFill>
              </a:rPr>
              <a:t>- влекут </a:t>
            </a:r>
            <a:r>
              <a:rPr lang="ru-RU" sz="1600" dirty="0">
                <a:solidFill>
                  <a:schemeClr val="bg1"/>
                </a:solidFill>
              </a:rPr>
              <a:t>наложение административного штрафа на граждан в размере от сорока тысяч до пятидесяти тысяч рублей; на должностных лиц - от шестидесяти тысяч до восьмидесяти тысяч рублей; на юридических лиц - от ста тысяч до ста двадцати тысяч рублей.</a:t>
            </a:r>
          </a:p>
          <a:p>
            <a:endParaRPr lang="ru-RU" dirty="0">
              <a:solidFill>
                <a:schemeClr val="bg1"/>
              </a:solidFill>
            </a:endParaRPr>
          </a:p>
        </p:txBody>
      </p:sp>
    </p:spTree>
    <p:extLst>
      <p:ext uri="{BB962C8B-B14F-4D97-AF65-F5344CB8AC3E}">
        <p14:creationId xmlns:p14="http://schemas.microsoft.com/office/powerpoint/2010/main" val="2534397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807913600"/>
              </p:ext>
            </p:extLst>
          </p:nvPr>
        </p:nvGraphicFramePr>
        <p:xfrm>
          <a:off x="457200" y="2247900"/>
          <a:ext cx="8343900" cy="3170909"/>
        </p:xfrm>
        <a:graphic>
          <a:graphicData uri="http://schemas.openxmlformats.org/drawingml/2006/table">
            <a:tbl>
              <a:tblPr firstRow="1" bandRow="1">
                <a:tableStyleId>{5C22544A-7EE6-4342-B048-85BDC9FD1C3A}</a:tableStyleId>
              </a:tblPr>
              <a:tblGrid>
                <a:gridCol w="8343900"/>
              </a:tblGrid>
              <a:tr h="73059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ч.3 ст. 8.2. КоАП РФ – («действия (бездействие), повлекшие причинение вреда здоровью людей или окружающей среде, если эти действия (бездействие) не содержат уголовно наказуемого деяния»):</a:t>
                      </a:r>
                    </a:p>
                  </a:txBody>
                  <a:tcPr/>
                </a:tc>
              </a:tr>
              <a:tr h="5141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rgbClr val="000000"/>
                          </a:solidFill>
                          <a:effectLst/>
                          <a:latin typeface="+mn-lt"/>
                          <a:cs typeface="Times New Roman" panose="02020603050405020304" pitchFamily="18" charset="0"/>
                        </a:rPr>
                        <a:t>- складирование отходов на территории (собственниками, арендаторами) земельных участков, находящихся в частной собственности.</a:t>
                      </a:r>
                    </a:p>
                  </a:txBody>
                  <a:tcPr/>
                </a:tc>
              </a:tr>
              <a:tr h="1768829">
                <a:tc>
                  <a:txBody>
                    <a:bodyPr/>
                    <a:lstStyle/>
                    <a:p>
                      <a:pPr marL="285750" indent="-285750" algn="just">
                        <a:buFont typeface="Arial" panose="020B0604020202020204" pitchFamily="34" charset="0"/>
                        <a:buChar char="•"/>
                      </a:pPr>
                      <a:r>
                        <a:rPr lang="ru-RU" sz="1550" dirty="0" smtClean="0">
                          <a:solidFill>
                            <a:srgbClr val="000000"/>
                          </a:solidFill>
                          <a:effectLst>
                            <a:outerShdw blurRad="38100" dist="38100" dir="2700000" algn="tl">
                              <a:srgbClr val="000000">
                                <a:alpha val="43137"/>
                              </a:srgbClr>
                            </a:outerShdw>
                          </a:effectLst>
                        </a:rPr>
                        <a:t>влекут наложение административного штрафа на граждан в размере от трех тысяч до четырех тысяч рублей; на должностных лиц - от сорока тысяч до пятидесяти тысяч рублей; на лиц, осуществляющих предпринимательскую деятельность без образования юридического лица, - от семидесяти тысяч до восьмидесяти тысяч рублей или административное приостановление деятельности на срок до девяноста суток; на юридических лиц - от четырехсот тысяч до пятисот тысяч рублей или административное приостановление деятельности на срок до девяноста суток.</a:t>
                      </a:r>
                      <a:endParaRPr lang="ru-RU" sz="1550" dirty="0">
                        <a:solidFill>
                          <a:srgbClr val="000000"/>
                        </a:solidFill>
                        <a:effectLst>
                          <a:outerShdw blurRad="38100" dist="38100" dir="2700000" algn="tl">
                            <a:srgbClr val="000000">
                              <a:alpha val="43137"/>
                            </a:srgbClr>
                          </a:outerShdw>
                        </a:effectLst>
                      </a:endParaRPr>
                    </a:p>
                  </a:txBody>
                  <a:tcPr/>
                </a:tc>
              </a:tr>
            </a:tbl>
          </a:graphicData>
        </a:graphic>
      </p:graphicFrame>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7571"/>
            <a:ext cx="3810000" cy="184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44871"/>
            <a:ext cx="3352800" cy="187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627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370237422"/>
              </p:ext>
            </p:extLst>
          </p:nvPr>
        </p:nvGraphicFramePr>
        <p:xfrm>
          <a:off x="685800" y="419101"/>
          <a:ext cx="7924800" cy="4834149"/>
        </p:xfrm>
        <a:graphic>
          <a:graphicData uri="http://schemas.openxmlformats.org/drawingml/2006/table">
            <a:tbl>
              <a:tblPr firstRow="1" bandRow="1">
                <a:tableStyleId>{5C22544A-7EE6-4342-B048-85BDC9FD1C3A}</a:tableStyleId>
              </a:tblPr>
              <a:tblGrid>
                <a:gridCol w="7924800"/>
              </a:tblGrid>
              <a:tr h="110196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ч.9 </a:t>
                      </a: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ст. 8.2. КоАП РФ</a:t>
                      </a:r>
                      <a:r>
                        <a:rPr lang="ru-RU" sz="1600" b="1" baseline="0" dirty="0" smtClean="0">
                          <a:solidFill>
                            <a:srgbClr val="000000"/>
                          </a:solidFill>
                          <a:effectLst/>
                          <a:latin typeface="+mn-lt"/>
                          <a:cs typeface="Times New Roman" panose="02020603050405020304" pitchFamily="18" charset="0"/>
                        </a:rPr>
                        <a:t> – («неисполнение обязанности по отнесению отходов производства и потребления I - V классов опасности к конкретному классу опасности для подтверждения такого отнесения или составлению паспортов отходов I - IV классов опасности»):</a:t>
                      </a:r>
                      <a:endParaRPr lang="ru-RU" sz="1600" b="1" dirty="0" smtClean="0">
                        <a:solidFill>
                          <a:srgbClr val="000000"/>
                        </a:solidFill>
                        <a:effectLst/>
                        <a:latin typeface="+mn-lt"/>
                        <a:cs typeface="Times New Roman" panose="02020603050405020304" pitchFamily="18" charset="0"/>
                      </a:endParaRPr>
                    </a:p>
                  </a:txBody>
                  <a:tcPr/>
                </a:tc>
              </a:tr>
              <a:tr h="1101969">
                <a:tc>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ru-RU" sz="1600" b="0" dirty="0" smtClean="0">
                          <a:solidFill>
                            <a:srgbClr val="000000"/>
                          </a:solidFill>
                          <a:effectLst/>
                          <a:latin typeface="+mn-lt"/>
                          <a:cs typeface="Times New Roman" panose="02020603050405020304" pitchFamily="18" charset="0"/>
                        </a:rPr>
                        <a:t>отсутствие документов, подтверждающих отнесение отходов, образующихся в результате деятельности организации, к конкретному классу опасности</a:t>
                      </a:r>
                      <a:r>
                        <a:rPr lang="ru-RU" sz="1600" b="0" baseline="0" dirty="0" smtClean="0">
                          <a:solidFill>
                            <a:srgbClr val="000000"/>
                          </a:solidFill>
                          <a:effectLst/>
                          <a:latin typeface="+mn-lt"/>
                          <a:cs typeface="Times New Roman" panose="02020603050405020304" pitchFamily="18" charset="0"/>
                        </a:rPr>
                        <a:t> в порядке, установленном федеральным органом исполнительной власти,</a:t>
                      </a:r>
                    </a:p>
                    <a:p>
                      <a:pPr marL="285750" marR="0" indent="-285750" algn="just" defTabSz="914400" rtl="0" eaLnBrk="1" fontAlgn="auto" latinLnBrk="0" hangingPunct="1">
                        <a:lnSpc>
                          <a:spcPct val="100000"/>
                        </a:lnSpc>
                        <a:spcBef>
                          <a:spcPts val="0"/>
                        </a:spcBef>
                        <a:spcAft>
                          <a:spcPts val="0"/>
                        </a:spcAft>
                        <a:buClrTx/>
                        <a:buSzTx/>
                        <a:buFontTx/>
                        <a:buChar char="-"/>
                        <a:tabLst/>
                        <a:defRPr/>
                      </a:pPr>
                      <a:r>
                        <a:rPr lang="ru-RU" sz="1600" b="0" dirty="0" smtClean="0">
                          <a:solidFill>
                            <a:srgbClr val="000000"/>
                          </a:solidFill>
                          <a:effectLst/>
                          <a:latin typeface="+mn-lt"/>
                          <a:cs typeface="Times New Roman" panose="02020603050405020304" pitchFamily="18" charset="0"/>
                        </a:rPr>
                        <a:t>отсутствие паспорта опасного отхода.</a:t>
                      </a:r>
                    </a:p>
                  </a:txBody>
                  <a:tcPr/>
                </a:tc>
              </a:tr>
              <a:tr h="69266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ч.10 </a:t>
                      </a: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ст. 8.2. КоАП РФ</a:t>
                      </a:r>
                      <a:r>
                        <a:rPr lang="ru-RU" sz="1600" b="1" baseline="0" dirty="0" smtClean="0">
                          <a:solidFill>
                            <a:srgbClr val="000000"/>
                          </a:solidFill>
                          <a:effectLst/>
                          <a:latin typeface="+mn-lt"/>
                          <a:cs typeface="Times New Roman" panose="02020603050405020304" pitchFamily="18" charset="0"/>
                        </a:rPr>
                        <a:t> – («неисполнение обязанности по ведению учета в области обращения с отходами производства и потребления»):</a:t>
                      </a:r>
                      <a:endParaRPr lang="ru-RU" sz="1600" b="1" dirty="0" smtClean="0">
                        <a:solidFill>
                          <a:srgbClr val="000000"/>
                        </a:solidFill>
                        <a:effectLst/>
                        <a:latin typeface="+mn-lt"/>
                        <a:cs typeface="Times New Roman" panose="02020603050405020304" pitchFamily="18" charset="0"/>
                      </a:endParaRPr>
                    </a:p>
                  </a:txBody>
                  <a:tcPr/>
                </a:tc>
              </a:tr>
              <a:tr h="38306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rgbClr val="000000"/>
                          </a:solidFill>
                          <a:effectLst/>
                          <a:latin typeface="+mn-lt"/>
                          <a:cs typeface="Times New Roman" panose="02020603050405020304" pitchFamily="18" charset="0"/>
                        </a:rPr>
                        <a:t>- отсутствие учета движения отходов.</a:t>
                      </a:r>
                    </a:p>
                  </a:txBody>
                  <a:tcPr/>
                </a:tc>
              </a:tr>
              <a:tr h="383065">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Несоблюдение требований ч.9, ч.10</a:t>
                      </a:r>
                      <a:r>
                        <a:rPr lang="ru-RU" sz="1600" b="0" baseline="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 ст. 8.2 КоАП РФ - </a:t>
                      </a:r>
                      <a:r>
                        <a:rPr lang="ru-RU" sz="16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двадцати тысяч до сорока тысяч рублей; на лиц, осуществляющих предпринимательскую деятельность без образования юридического лица, - от сорока тысяч до шестидесяти тысяч рублей; на юридических лиц - от двухсот тысяч до трехсот пятидесяти тысяч рублей.</a:t>
                      </a:r>
                      <a:endParaRPr lang="ru-RU" sz="1600" b="0" dirty="0" smtClean="0">
                        <a:solidFill>
                          <a:srgbClr val="000000"/>
                        </a:solidFill>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486582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2916051470"/>
              </p:ext>
            </p:extLst>
          </p:nvPr>
        </p:nvGraphicFramePr>
        <p:xfrm>
          <a:off x="609600" y="495300"/>
          <a:ext cx="7924800" cy="438912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8.5. КоАП РФ – «Сокрытие или искажение экологической информации»:</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2438400">
                <a:tc>
                  <a:txBody>
                    <a:bodyPr/>
                    <a:lstStyle/>
                    <a:p>
                      <a:pPr marL="285750" indent="-285750" algn="just">
                        <a:buFontTx/>
                        <a:buChar char="-"/>
                      </a:pPr>
                      <a:r>
                        <a:rPr lang="ru-RU" sz="1650" b="0" dirty="0" smtClean="0">
                          <a:solidFill>
                            <a:srgbClr val="000000"/>
                          </a:solidFill>
                          <a:latin typeface="+mn-lt"/>
                          <a:cs typeface="Times New Roman" panose="02020603050405020304" pitchFamily="18" charset="0"/>
                        </a:rPr>
                        <a:t>искажение</a:t>
                      </a:r>
                      <a:r>
                        <a:rPr lang="ru-RU" sz="1650" b="0" baseline="0" dirty="0" smtClean="0">
                          <a:solidFill>
                            <a:srgbClr val="000000"/>
                          </a:solidFill>
                          <a:latin typeface="+mn-lt"/>
                          <a:cs typeface="Times New Roman" panose="02020603050405020304" pitchFamily="18" charset="0"/>
                        </a:rPr>
                        <a:t> информации, данных, полученных при осуществлении производственного экологического контроля (ПЭК), </a:t>
                      </a:r>
                    </a:p>
                    <a:p>
                      <a:pPr marL="285750" indent="-285750" algn="just">
                        <a:buFontTx/>
                        <a:buChar char="-"/>
                      </a:pPr>
                      <a:r>
                        <a:rPr lang="ru-RU" sz="1650" b="0" baseline="0" dirty="0" smtClean="0">
                          <a:solidFill>
                            <a:srgbClr val="000000"/>
                          </a:solidFill>
                          <a:latin typeface="+mn-lt"/>
                          <a:cs typeface="Times New Roman" panose="02020603050405020304" pitchFamily="18" charset="0"/>
                        </a:rPr>
                        <a:t>непредставление </a:t>
                      </a:r>
                      <a:r>
                        <a:rPr lang="ru-RU" sz="1650" b="0" dirty="0" smtClean="0">
                          <a:solidFill>
                            <a:srgbClr val="000000"/>
                          </a:solidFill>
                          <a:latin typeface="+mn-lt"/>
                          <a:cs typeface="Times New Roman" panose="02020603050405020304" pitchFamily="18" charset="0"/>
                        </a:rPr>
                        <a:t>отчета об организации и результатах осуществления ПЭК,</a:t>
                      </a:r>
                    </a:p>
                    <a:p>
                      <a:pPr marL="285750" indent="-285750" algn="just">
                        <a:buFontTx/>
                        <a:buChar char="-"/>
                      </a:pPr>
                      <a:r>
                        <a:rPr lang="ru-RU" sz="1650" b="0" baseline="0" dirty="0" smtClean="0">
                          <a:solidFill>
                            <a:srgbClr val="000000"/>
                          </a:solidFill>
                          <a:latin typeface="+mn-lt"/>
                          <a:cs typeface="Times New Roman" panose="02020603050405020304" pitchFamily="18" charset="0"/>
                        </a:rPr>
                        <a:t> непредставление (представление не в установленные сроки) годовой статистической отчетности по форме 2-ТП (отходы) и 2-ТП (воздух),</a:t>
                      </a:r>
                    </a:p>
                    <a:p>
                      <a:pPr marL="285750" indent="-285750" algn="just">
                        <a:buFontTx/>
                        <a:buChar char="-"/>
                      </a:pPr>
                      <a:r>
                        <a:rPr lang="ru-RU" sz="1650" b="0" baseline="0" dirty="0" smtClean="0">
                          <a:solidFill>
                            <a:srgbClr val="000000"/>
                          </a:solidFill>
                          <a:latin typeface="+mn-lt"/>
                          <a:cs typeface="Times New Roman" panose="02020603050405020304" pitchFamily="18" charset="0"/>
                        </a:rPr>
                        <a:t> непредставление декларации о воздействии на окружающую среду по объектам II категории, </a:t>
                      </a:r>
                    </a:p>
                    <a:p>
                      <a:pPr marL="285750" indent="-285750" algn="just">
                        <a:buFontTx/>
                        <a:buChar char="-"/>
                      </a:pPr>
                      <a:r>
                        <a:rPr lang="ru-RU" sz="1650" b="0" baseline="0" dirty="0" smtClean="0">
                          <a:solidFill>
                            <a:srgbClr val="000000"/>
                          </a:solidFill>
                          <a:latin typeface="+mn-lt"/>
                          <a:cs typeface="Times New Roman" panose="02020603050405020304" pitchFamily="18" charset="0"/>
                        </a:rPr>
                        <a:t>непредставление декларации о плате за негативное воздействие на окружающую среду.</a:t>
                      </a:r>
                      <a:endParaRPr lang="ru-RU" sz="1650" b="0" dirty="0">
                        <a:solidFill>
                          <a:srgbClr val="000000"/>
                        </a:solidFill>
                        <a:latin typeface="+mn-lt"/>
                        <a:cs typeface="Times New Roman" panose="02020603050405020304" pitchFamily="18" charset="0"/>
                      </a:endParaRPr>
                    </a:p>
                  </a:txBody>
                  <a:tcPr/>
                </a:tc>
              </a:tr>
              <a:tr h="1188720">
                <a:tc>
                  <a:txBody>
                    <a:bodyPr/>
                    <a:lstStyle/>
                    <a:p>
                      <a:pPr marL="285750" indent="-285750" algn="just">
                        <a:buFont typeface="Arial" panose="020B0604020202020204" pitchFamily="34" charset="0"/>
                        <a:buChar char="•"/>
                      </a:pPr>
                      <a:r>
                        <a:rPr lang="ru-RU" sz="165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граждан в размере от пятисот до одной тысячи рублей; на должностных лиц - от трех тысяч до шести тысяч рублей; на юридических лиц - от двадцати тысяч до восьмидесяти тысяч рублей.</a:t>
                      </a:r>
                      <a:endParaRPr lang="ru-RU" sz="1650" b="0" dirty="0">
                        <a:solidFill>
                          <a:srgbClr val="080808"/>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668190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2050277965"/>
              </p:ext>
            </p:extLst>
          </p:nvPr>
        </p:nvGraphicFramePr>
        <p:xfrm>
          <a:off x="609600" y="495300"/>
          <a:ext cx="7924800" cy="481584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8.5.1. КоАП РФ – «Нарушение порядка представления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670560">
                <a:tc>
                  <a:txBody>
                    <a:bodyPr/>
                    <a:lstStyle/>
                    <a:p>
                      <a:pPr marL="0" indent="0" algn="just">
                        <a:buFontTx/>
                        <a:buNone/>
                      </a:pPr>
                      <a:r>
                        <a:rPr lang="ru-RU" sz="1400" b="1" dirty="0" smtClean="0">
                          <a:solidFill>
                            <a:srgbClr val="000000"/>
                          </a:solidFill>
                          <a:latin typeface="+mn-lt"/>
                          <a:cs typeface="Times New Roman" panose="02020603050405020304" pitchFamily="18" charset="0"/>
                        </a:rPr>
                        <a:t>ч.</a:t>
                      </a:r>
                      <a:r>
                        <a:rPr lang="ru-RU" sz="1400" b="1" baseline="0" dirty="0" smtClean="0">
                          <a:solidFill>
                            <a:srgbClr val="000000"/>
                          </a:solidFill>
                          <a:latin typeface="+mn-lt"/>
                          <a:cs typeface="Times New Roman" panose="02020603050405020304" pitchFamily="18" charset="0"/>
                        </a:rPr>
                        <a:t> </a:t>
                      </a:r>
                      <a:r>
                        <a:rPr lang="ru-RU" sz="1400" b="1" dirty="0" smtClean="0">
                          <a:solidFill>
                            <a:srgbClr val="000000"/>
                          </a:solidFill>
                          <a:latin typeface="+mn-lt"/>
                          <a:cs typeface="Times New Roman" panose="02020603050405020304" pitchFamily="18" charset="0"/>
                        </a:rPr>
                        <a:t>1 ст. 8.5.1. КоАП РФ – «Непредставление или несвоевременное представление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a:t>
                      </a:r>
                    </a:p>
                  </a:txBody>
                  <a:tcPr/>
                </a:tc>
              </a:tr>
              <a:tr h="1188720">
                <a:tc>
                  <a:txBody>
                    <a:bodyPr/>
                    <a:lstStyle/>
                    <a:p>
                      <a:pPr marL="285750" indent="-285750" algn="just">
                        <a:buFont typeface="Arial" panose="020B0604020202020204" pitchFamily="34" charset="0"/>
                        <a:buChar char="•"/>
                      </a:pPr>
                      <a:r>
                        <a:rPr lang="ru-RU" sz="14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трех тысяч до шести тысяч рублей; на лиц, осуществляющих предпринимательскую деятельность без образования юридического лица, - от пятидесяти тысяч до семидесяти тысяч рублей; на юридических лиц - от семидесяти тысяч до ста пятидесяти тысяч рублей.</a:t>
                      </a:r>
                    </a:p>
                  </a:txBody>
                  <a:tcPr/>
                </a:tc>
              </a:tr>
            </a:tbl>
          </a:graphicData>
        </a:graphic>
      </p:graphicFrame>
    </p:spTree>
    <p:extLst>
      <p:ext uri="{BB962C8B-B14F-4D97-AF65-F5344CB8AC3E}">
        <p14:creationId xmlns:p14="http://schemas.microsoft.com/office/powerpoint/2010/main" val="2441754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3953288825"/>
              </p:ext>
            </p:extLst>
          </p:nvPr>
        </p:nvGraphicFramePr>
        <p:xfrm>
          <a:off x="609600" y="495300"/>
          <a:ext cx="7924800" cy="451104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ч. 2 ст. 8.5.1. КоАП РФ – «Представление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 в неполном объеме либо отчетности, содержащей недостоверные сведения»:</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188720">
                <a:tc>
                  <a:txBody>
                    <a:bodyPr/>
                    <a:lstStyle/>
                    <a:p>
                      <a:pPr marL="285750" indent="-285750" algn="just">
                        <a:buFont typeface="Arial" panose="020B0604020202020204" pitchFamily="34" charset="0"/>
                        <a:buChar char="•"/>
                      </a:pPr>
                      <a:r>
                        <a:rPr lang="ru-RU" sz="14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трех тысяч до шести тысяч рублей; на лиц, осуществляющих предпринимательскую деятельность без образования юридического лица, - в двукратном размере суммы сбора по каждой группе товаров, группе упаковки товаров, подлежащего уплате производителями товаров, импортерами товаров, которые не обеспечивают самостоятельную утилизацию отходов от использования товаров, но не менее ста тысяч рублей; на юридических лиц - в двукратном размере суммы сбора по каждой группе товаров, группе упаковки товаров, подлежащего уплате производителями товаров, импортерами товаров, которые не обеспечивают самостоятельную утилизацию отходов от использования товаров, но не менее двухсот пятидесяти тысяч рублей.</a:t>
                      </a:r>
                    </a:p>
                  </a:txBody>
                  <a:tcPr/>
                </a:tc>
              </a:tr>
            </a:tbl>
          </a:graphicData>
        </a:graphic>
      </p:graphicFrame>
    </p:spTree>
    <p:extLst>
      <p:ext uri="{BB962C8B-B14F-4D97-AF65-F5344CB8AC3E}">
        <p14:creationId xmlns:p14="http://schemas.microsoft.com/office/powerpoint/2010/main" val="3345599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53202074"/>
              </p:ext>
            </p:extLst>
          </p:nvPr>
        </p:nvGraphicFramePr>
        <p:xfrm>
          <a:off x="685800" y="800100"/>
          <a:ext cx="7924800" cy="4038600"/>
        </p:xfrm>
        <a:graphic>
          <a:graphicData uri="http://schemas.openxmlformats.org/drawingml/2006/table">
            <a:tbl>
              <a:tblPr firstRow="1" bandRow="1">
                <a:tableStyleId>{5C22544A-7EE6-4342-B048-85BDC9FD1C3A}</a:tableStyleId>
              </a:tblPr>
              <a:tblGrid>
                <a:gridCol w="7924800"/>
              </a:tblGrid>
              <a:tr h="370840">
                <a:tc>
                  <a:txBody>
                    <a:bodyPr/>
                    <a:lstStyle/>
                    <a:p>
                      <a:pPr algn="just">
                        <a:spcAft>
                          <a:spcPts val="0"/>
                        </a:spcAft>
                      </a:pPr>
                      <a:r>
                        <a:rPr lang="ru-RU" dirty="0" smtClean="0">
                          <a:solidFill>
                            <a:srgbClr val="080808"/>
                          </a:solidFill>
                        </a:rPr>
                        <a:t>Ст. 8.12.1. КоАП РФ – «Несоблюдение условия обеспечения свободного доступа граждан к водному объекту общего пользования и его береговой полосе»:</a:t>
                      </a:r>
                    </a:p>
                    <a:p>
                      <a:pPr algn="just">
                        <a:spcAft>
                          <a:spcPts val="0"/>
                        </a:spcAft>
                      </a:pPr>
                      <a:endParaRPr lang="ru-RU" sz="1100" dirty="0">
                        <a:solidFill>
                          <a:srgbClr val="080808"/>
                        </a:solidFill>
                      </a:endParaRPr>
                    </a:p>
                  </a:txBody>
                  <a:tcPr/>
                </a:tc>
              </a:tr>
              <a:tr h="746760">
                <a:tc>
                  <a:txBody>
                    <a:bodyPr/>
                    <a:lstStyle/>
                    <a:p>
                      <a:pPr marL="285750" indent="-285750" algn="just">
                        <a:spcAft>
                          <a:spcPts val="1200"/>
                        </a:spcAft>
                        <a:buFontTx/>
                        <a:buChar char="-"/>
                      </a:pPr>
                      <a:r>
                        <a:rPr lang="ru-RU" sz="1600" dirty="0" smtClean="0">
                          <a:solidFill>
                            <a:srgbClr val="080808"/>
                          </a:solidFill>
                        </a:rPr>
                        <a:t>несоблюдение условия обеспечения свободного доступа граждан к водному объекту общего пользования и его береговой полосе.</a:t>
                      </a:r>
                      <a:endParaRPr lang="ru-RU" sz="1400" dirty="0" smtClean="0">
                        <a:solidFill>
                          <a:srgbClr val="080808"/>
                        </a:solidFill>
                      </a:endParaRPr>
                    </a:p>
                  </a:txBody>
                  <a:tcPr/>
                </a:tc>
              </a:tr>
              <a:tr h="2209800">
                <a:tc>
                  <a:txBody>
                    <a:bodyPr/>
                    <a:lstStyle/>
                    <a:p>
                      <a:pPr marL="285750" indent="-285750" algn="just">
                        <a:buFont typeface="Arial" panose="020B0604020202020204" pitchFamily="34" charset="0"/>
                        <a:buChar char="•"/>
                      </a:pPr>
                      <a:r>
                        <a:rPr lang="ru-RU" sz="16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граждан в размере от трех тысяч до пяти тысяч рублей; на должностных лиц - от сорока тысяч до пятидесяти тысяч рублей; на лиц, осуществляющих предпринимательскую деятельность без образования юридического лица, - от сорока тысяч до пятидесяти тысяч рублей или административное приостановление деятельности на срок до девяноста суток; на юридических лиц - от двухсот тысяч до трехсот тысяч рублей или административное приостановление деятельности на срок до девяноста суток.</a:t>
                      </a:r>
                      <a:endParaRPr lang="ru-RU" sz="1600" dirty="0">
                        <a:solidFill>
                          <a:srgbClr val="080808"/>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3687431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229872527"/>
              </p:ext>
            </p:extLst>
          </p:nvPr>
        </p:nvGraphicFramePr>
        <p:xfrm>
          <a:off x="762000" y="1104900"/>
          <a:ext cx="7924800" cy="3576828"/>
        </p:xfrm>
        <a:graphic>
          <a:graphicData uri="http://schemas.openxmlformats.org/drawingml/2006/table">
            <a:tbl>
              <a:tblPr firstRow="1" bandRow="1">
                <a:tableStyleId>{5C22544A-7EE6-4342-B048-85BDC9FD1C3A}</a:tableStyleId>
              </a:tblPr>
              <a:tblGrid>
                <a:gridCol w="7924800"/>
              </a:tblGrid>
              <a:tr h="370840">
                <a:tc>
                  <a:txBody>
                    <a:bodyPr/>
                    <a:lstStyle/>
                    <a:p>
                      <a:pPr algn="just">
                        <a:lnSpc>
                          <a:spcPct val="110000"/>
                        </a:lnSpc>
                        <a:spcAft>
                          <a:spcPts val="0"/>
                        </a:spcAft>
                      </a:pPr>
                      <a:r>
                        <a:rPr lang="ru-RU" sz="2000" dirty="0" smtClean="0">
                          <a:solidFill>
                            <a:srgbClr val="080808"/>
                          </a:solidFill>
                        </a:rPr>
                        <a:t>Ст. 8.41. КоАП РФ – «Невнесение в установленные сроки платы за негативное воздействие на окружающую среду»:</a:t>
                      </a:r>
                    </a:p>
                    <a:p>
                      <a:pPr algn="just">
                        <a:lnSpc>
                          <a:spcPct val="110000"/>
                        </a:lnSpc>
                        <a:spcAft>
                          <a:spcPts val="0"/>
                        </a:spcAft>
                      </a:pPr>
                      <a:endParaRPr lang="ru-RU" sz="1100" dirty="0">
                        <a:solidFill>
                          <a:srgbClr val="080808"/>
                        </a:solidFill>
                      </a:endParaRPr>
                    </a:p>
                  </a:txBody>
                  <a:tcPr/>
                </a:tc>
              </a:tr>
              <a:tr h="370840">
                <a:tc>
                  <a:txBody>
                    <a:bodyPr/>
                    <a:lstStyle/>
                    <a:p>
                      <a:pPr marL="285750" indent="-285750" algn="just">
                        <a:lnSpc>
                          <a:spcPct val="110000"/>
                        </a:lnSpc>
                        <a:spcAft>
                          <a:spcPts val="0"/>
                        </a:spcAft>
                        <a:buFontTx/>
                        <a:buChar char="-"/>
                      </a:pPr>
                      <a:r>
                        <a:rPr lang="ru-RU" sz="1800" dirty="0" smtClean="0">
                          <a:solidFill>
                            <a:srgbClr val="080808"/>
                          </a:solidFill>
                        </a:rPr>
                        <a:t>невнесение в установленные сроки платы за негативное воздействие на окружающую среду</a:t>
                      </a:r>
                    </a:p>
                    <a:p>
                      <a:pPr marL="0" indent="0" algn="just">
                        <a:lnSpc>
                          <a:spcPct val="110000"/>
                        </a:lnSpc>
                        <a:spcAft>
                          <a:spcPts val="0"/>
                        </a:spcAft>
                        <a:buFontTx/>
                        <a:buNone/>
                      </a:pPr>
                      <a:endParaRPr lang="ru-RU" sz="1800" dirty="0" smtClean="0">
                        <a:solidFill>
                          <a:srgbClr val="080808"/>
                        </a:solidFill>
                      </a:endParaRPr>
                    </a:p>
                  </a:txBody>
                  <a:tcPr/>
                </a:tc>
              </a:tr>
              <a:tr h="370840">
                <a:tc>
                  <a:txBody>
                    <a:bodyPr/>
                    <a:lstStyle/>
                    <a:p>
                      <a:pPr marL="285750" indent="-285750" algn="just">
                        <a:lnSpc>
                          <a:spcPct val="110000"/>
                        </a:lnSpc>
                        <a:buFont typeface="Arial" panose="020B0604020202020204" pitchFamily="34" charset="0"/>
                        <a:buChar char="•"/>
                      </a:pPr>
                      <a:r>
                        <a:rPr lang="ru-RU" sz="18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должностных лиц в размере от трех тысяч до шести тысяч рублей; на юридических лиц - от пятидесяти тысяч до ста тысяч рублей.</a:t>
                      </a:r>
                    </a:p>
                    <a:p>
                      <a:pPr marL="0" indent="0" algn="just">
                        <a:lnSpc>
                          <a:spcPct val="110000"/>
                        </a:lnSpc>
                        <a:buFont typeface="Arial" panose="020B0604020202020204" pitchFamily="34" charset="0"/>
                        <a:buNone/>
                      </a:pPr>
                      <a:endParaRPr lang="ru-RU" sz="1800" dirty="0" smtClean="0">
                        <a:solidFill>
                          <a:srgbClr val="080808"/>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487206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66539266"/>
              </p:ext>
            </p:extLst>
          </p:nvPr>
        </p:nvGraphicFramePr>
        <p:xfrm>
          <a:off x="685800" y="495300"/>
          <a:ext cx="7924800" cy="2255520"/>
        </p:xfrm>
        <a:graphic>
          <a:graphicData uri="http://schemas.openxmlformats.org/drawingml/2006/table">
            <a:tbl>
              <a:tblPr firstRow="1" bandRow="1">
                <a:tableStyleId>{5C22544A-7EE6-4342-B048-85BDC9FD1C3A}</a:tableStyleId>
              </a:tblPr>
              <a:tblGrid>
                <a:gridCol w="7924800"/>
              </a:tblGrid>
              <a:tr h="16002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8.42. КоАП РФ – «Нарушение специального режима осуществления хозяйственной и иной деятельности на прибрежной защитной полосе водного объекта, </a:t>
                      </a:r>
                      <a:r>
                        <a:rPr lang="ru-RU" sz="1600" b="1" dirty="0" err="1"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водоохранной</a:t>
                      </a:r>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 зоны водного объекта либо режима осуществления хозяйственной и иной деятельности на территории зоны санитарной охраны источников питьевого и хозяйственно-бытового водоснабжения»:</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655320">
                <a:tc>
                  <a:txBody>
                    <a:bodyPr/>
                    <a:lstStyle/>
                    <a:p>
                      <a:pPr algn="just"/>
                      <a:r>
                        <a:rPr lang="ru-RU" sz="1600" b="0" dirty="0" smtClean="0">
                          <a:solidFill>
                            <a:srgbClr val="000000"/>
                          </a:solidFill>
                          <a:latin typeface="+mn-lt"/>
                          <a:cs typeface="Times New Roman" panose="02020603050405020304" pitchFamily="18" charset="0"/>
                        </a:rPr>
                        <a:t>- движение, стоянка, мойка транспортных средств (кроме специальных транспортных средств) в границах </a:t>
                      </a:r>
                      <a:r>
                        <a:rPr lang="ru-RU" sz="1600" b="0" dirty="0" err="1" smtClean="0">
                          <a:solidFill>
                            <a:srgbClr val="000000"/>
                          </a:solidFill>
                          <a:latin typeface="+mn-lt"/>
                          <a:cs typeface="Times New Roman" panose="02020603050405020304" pitchFamily="18" charset="0"/>
                        </a:rPr>
                        <a:t>водоохранных</a:t>
                      </a:r>
                      <a:r>
                        <a:rPr lang="ru-RU" sz="1600" b="0" dirty="0" smtClean="0">
                          <a:solidFill>
                            <a:srgbClr val="000000"/>
                          </a:solidFill>
                          <a:latin typeface="+mn-lt"/>
                          <a:cs typeface="Times New Roman" panose="02020603050405020304" pitchFamily="18" charset="0"/>
                        </a:rPr>
                        <a:t> зон водных объектов.</a:t>
                      </a:r>
                      <a:endParaRPr lang="ru-RU" sz="1600" b="0" dirty="0">
                        <a:solidFill>
                          <a:srgbClr val="000000"/>
                        </a:solidFill>
                        <a:latin typeface="+mn-lt"/>
                        <a:cs typeface="Times New Roman" panose="02020603050405020304" pitchFamily="18" charset="0"/>
                      </a:endParaRPr>
                    </a:p>
                  </a:txBody>
                  <a:tcPr/>
                </a:tc>
              </a:tr>
            </a:tbl>
          </a:graphicData>
        </a:graphic>
      </p:graphicFrame>
      <p:pic>
        <p:nvPicPr>
          <p:cNvPr id="2054" name="Picture 6" descr="K:\ПРОГРАММА ПРОФИЛАКТИКИ И ОБОБЩЕНИЕ ПРАКТИКИ\ОБОБЩЕНИЕ ПРАКТИКИ\2021\Фото\IMG_20210611_1652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01" t="17865" r="14499" b="34801"/>
          <a:stretch/>
        </p:blipFill>
        <p:spPr bwMode="auto">
          <a:xfrm>
            <a:off x="4434840" y="2781300"/>
            <a:ext cx="436626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ПРОГРАММА ПРОФИЛАКТИКИ И ОБОБЩЕНИЕ ПРАКТИКИ\ОБОБЩЕНИЕ ПРАКТИКИ\2021\Фото\IMG_20210611_1653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33" r="8900" b="21600"/>
          <a:stretch/>
        </p:blipFill>
        <p:spPr bwMode="auto">
          <a:xfrm>
            <a:off x="403860" y="2781300"/>
            <a:ext cx="39624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5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27000"/>
            <a:ext cx="7924800" cy="1054100"/>
          </a:xfrm>
        </p:spPr>
        <p:txBody>
          <a:bodyPr/>
          <a:lstStyle/>
          <a:p>
            <a:r>
              <a:rPr lang="ru-RU" sz="2300" b="1" dirty="0">
                <a:solidFill>
                  <a:srgbClr val="000000"/>
                </a:solidFill>
              </a:rPr>
              <a:t>Региональный государственный экологический </a:t>
            </a:r>
            <a:r>
              <a:rPr lang="ru-RU" sz="2300" b="1" dirty="0" smtClean="0">
                <a:solidFill>
                  <a:srgbClr val="000000"/>
                </a:solidFill>
              </a:rPr>
              <a:t>контроль (надзор) осуществляется</a:t>
            </a:r>
            <a:endParaRPr lang="ru-RU" sz="2300" b="1" dirty="0">
              <a:solidFill>
                <a:srgbClr val="000000"/>
              </a:solidFill>
            </a:endParaRPr>
          </a:p>
        </p:txBody>
      </p:sp>
      <p:sp>
        <p:nvSpPr>
          <p:cNvPr id="3" name="Объект 2"/>
          <p:cNvSpPr>
            <a:spLocks noGrp="1"/>
          </p:cNvSpPr>
          <p:nvPr>
            <p:ph idx="1"/>
          </p:nvPr>
        </p:nvSpPr>
        <p:spPr>
          <a:xfrm>
            <a:off x="609600" y="1181100"/>
            <a:ext cx="8153400" cy="4114800"/>
          </a:xfrm>
        </p:spPr>
        <p:txBody>
          <a:bodyPr/>
          <a:lstStyle/>
          <a:p>
            <a:pPr marL="0" indent="0" algn="just">
              <a:buNone/>
            </a:pPr>
            <a:r>
              <a:rPr lang="ru-RU" sz="2300" dirty="0">
                <a:solidFill>
                  <a:srgbClr val="000000"/>
                </a:solidFill>
                <a:effectLst/>
                <a:cs typeface="Times New Roman" panose="02020603050405020304" pitchFamily="18" charset="0"/>
              </a:rPr>
              <a:t>в</a:t>
            </a:r>
            <a:r>
              <a:rPr lang="ru-RU" sz="2300" dirty="0" smtClean="0">
                <a:solidFill>
                  <a:srgbClr val="000000"/>
                </a:solidFill>
                <a:effectLst/>
                <a:cs typeface="Times New Roman" panose="02020603050405020304" pitchFamily="18" charset="0"/>
              </a:rPr>
              <a:t> соответствии с положением </a:t>
            </a:r>
            <a:r>
              <a:rPr lang="ru-RU" sz="2300" dirty="0">
                <a:solidFill>
                  <a:srgbClr val="000000"/>
                </a:solidFill>
                <a:effectLst/>
                <a:cs typeface="Times New Roman" panose="02020603050405020304" pitchFamily="18" charset="0"/>
              </a:rPr>
              <a:t>о региональном государственном экологическом контроле (надзоре) в отношении водных объектов, территорий их </a:t>
            </a:r>
            <a:r>
              <a:rPr lang="ru-RU" sz="2300" dirty="0" err="1">
                <a:solidFill>
                  <a:srgbClr val="000000"/>
                </a:solidFill>
                <a:effectLst/>
                <a:cs typeface="Times New Roman" panose="02020603050405020304" pitchFamily="18" charset="0"/>
              </a:rPr>
              <a:t>водоохранных</a:t>
            </a:r>
            <a:r>
              <a:rPr lang="ru-RU" sz="2300" dirty="0">
                <a:solidFill>
                  <a:srgbClr val="000000"/>
                </a:solidFill>
                <a:effectLst/>
                <a:cs typeface="Times New Roman" panose="02020603050405020304" pitchFamily="18" charset="0"/>
              </a:rPr>
              <a:t> зон и прибрежных защитных полос, а также за соблюдением обязательных требований в области охраны атмосферного воздуха, в области обращения с отходами в отношении объектов, подлежащих региональному государственному экологическому контролю (надзору), </a:t>
            </a:r>
            <a:r>
              <a:rPr lang="ru-RU" sz="2300" dirty="0" smtClean="0">
                <a:solidFill>
                  <a:srgbClr val="000000"/>
                </a:solidFill>
                <a:effectLst/>
                <a:cs typeface="Times New Roman" panose="02020603050405020304" pitchFamily="18" charset="0"/>
              </a:rPr>
              <a:t>утвержденным </a:t>
            </a:r>
            <a:r>
              <a:rPr lang="ru-RU" sz="2300" dirty="0">
                <a:solidFill>
                  <a:srgbClr val="000000"/>
                </a:solidFill>
                <a:effectLst/>
                <a:cs typeface="Times New Roman" panose="02020603050405020304" pitchFamily="18" charset="0"/>
              </a:rPr>
              <a:t>п</a:t>
            </a:r>
            <a:r>
              <a:rPr lang="ru-RU" sz="2300" dirty="0" smtClean="0">
                <a:solidFill>
                  <a:srgbClr val="000000"/>
                </a:solidFill>
                <a:effectLst/>
                <a:cs typeface="Times New Roman" panose="02020603050405020304" pitchFamily="18" charset="0"/>
              </a:rPr>
              <a:t>остановлением Правительства </a:t>
            </a:r>
            <a:r>
              <a:rPr lang="ru-RU" sz="2300" dirty="0">
                <a:solidFill>
                  <a:srgbClr val="000000"/>
                </a:solidFill>
                <a:effectLst/>
                <a:cs typeface="Times New Roman" panose="02020603050405020304" pitchFamily="18" charset="0"/>
              </a:rPr>
              <a:t>Самарской </a:t>
            </a:r>
            <a:r>
              <a:rPr lang="ru-RU" sz="2300" dirty="0" smtClean="0">
                <a:solidFill>
                  <a:srgbClr val="000000"/>
                </a:solidFill>
                <a:effectLst/>
                <a:cs typeface="Times New Roman" panose="02020603050405020304" pitchFamily="18" charset="0"/>
              </a:rPr>
              <a:t>области от 30.09.2021 № 743</a:t>
            </a:r>
            <a:endParaRPr lang="ru-RU" sz="2300" dirty="0">
              <a:solidFill>
                <a:srgbClr val="000000"/>
              </a:solidFill>
              <a:effectLst/>
              <a:cs typeface="Times New Roman" panose="02020603050405020304" pitchFamily="18" charset="0"/>
            </a:endParaRPr>
          </a:p>
        </p:txBody>
      </p:sp>
    </p:spTree>
    <p:extLst>
      <p:ext uri="{BB962C8B-B14F-4D97-AF65-F5344CB8AC3E}">
        <p14:creationId xmlns:p14="http://schemas.microsoft.com/office/powerpoint/2010/main" val="871685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30276055"/>
              </p:ext>
            </p:extLst>
          </p:nvPr>
        </p:nvGraphicFramePr>
        <p:xfrm>
          <a:off x="685800" y="800100"/>
          <a:ext cx="7924800" cy="4099560"/>
        </p:xfrm>
        <a:graphic>
          <a:graphicData uri="http://schemas.openxmlformats.org/drawingml/2006/table">
            <a:tbl>
              <a:tblPr firstRow="1" bandRow="1">
                <a:tableStyleId>{5C22544A-7EE6-4342-B048-85BDC9FD1C3A}</a:tableStyleId>
              </a:tblPr>
              <a:tblGrid>
                <a:gridCol w="7924800"/>
              </a:tblGrid>
              <a:tr h="370840">
                <a:tc>
                  <a:txBody>
                    <a:bodyPr/>
                    <a:lstStyle/>
                    <a:p>
                      <a:pPr algn="just">
                        <a:spcAft>
                          <a:spcPts val="0"/>
                        </a:spcAft>
                      </a:pPr>
                      <a:r>
                        <a:rPr lang="ru-RU" dirty="0" smtClean="0">
                          <a:solidFill>
                            <a:srgbClr val="080808"/>
                          </a:solidFill>
                        </a:rPr>
                        <a:t>Ст. 8.46. КоАП РФ – «Невыполнение или несвоевременное выполнение обязанности по подаче заявки на постановку на государственный учет объектов, оказывающих негативное воздействие на окружающую среду, представлению сведений для актуализации учетных сведений»:</a:t>
                      </a:r>
                    </a:p>
                    <a:p>
                      <a:pPr algn="just">
                        <a:spcAft>
                          <a:spcPts val="0"/>
                        </a:spcAft>
                      </a:pPr>
                      <a:endParaRPr lang="ru-RU" sz="1100" dirty="0">
                        <a:solidFill>
                          <a:srgbClr val="080808"/>
                        </a:solidFill>
                      </a:endParaRPr>
                    </a:p>
                  </a:txBody>
                  <a:tcPr/>
                </a:tc>
              </a:tr>
              <a:tr h="370840">
                <a:tc>
                  <a:txBody>
                    <a:bodyPr/>
                    <a:lstStyle/>
                    <a:p>
                      <a:pPr marL="285750" indent="-285750" algn="just">
                        <a:spcAft>
                          <a:spcPts val="0"/>
                        </a:spcAft>
                        <a:buFontTx/>
                        <a:buChar char="-"/>
                      </a:pPr>
                      <a:r>
                        <a:rPr lang="ru-RU" sz="1800" dirty="0" smtClean="0">
                          <a:solidFill>
                            <a:srgbClr val="080808"/>
                          </a:solidFill>
                        </a:rPr>
                        <a:t>невыполнение или несвоевременное выполнение обязанности по подаче заявки на постановку на государственный учет объектов, оказывающих негативное воздействие на окружающую среду, представлению сведений для актуализации учетных сведений </a:t>
                      </a:r>
                    </a:p>
                    <a:p>
                      <a:pPr marL="0" indent="0" algn="just">
                        <a:spcAft>
                          <a:spcPts val="0"/>
                        </a:spcAft>
                        <a:buFontTx/>
                        <a:buNone/>
                      </a:pPr>
                      <a:endParaRPr lang="ru-RU" sz="1800" dirty="0" smtClean="0">
                        <a:solidFill>
                          <a:srgbClr val="080808"/>
                        </a:solidFill>
                      </a:endParaRPr>
                    </a:p>
                  </a:txBody>
                  <a:tcPr/>
                </a:tc>
              </a:tr>
              <a:tr h="1005840">
                <a:tc>
                  <a:txBody>
                    <a:bodyPr/>
                    <a:lstStyle/>
                    <a:p>
                      <a:pPr marL="285750" indent="-285750" algn="just">
                        <a:buFont typeface="Arial" panose="020B0604020202020204" pitchFamily="34" charset="0"/>
                        <a:buChar char="•"/>
                      </a:pPr>
                      <a:r>
                        <a:rPr lang="ru-RU" sz="18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должностных лиц в размере от пяти тысяч до двадцати тысяч рублей; на юридических лиц - от тридцати тысяч до ста тысяч рублей.</a:t>
                      </a:r>
                    </a:p>
                  </a:txBody>
                  <a:tcPr/>
                </a:tc>
              </a:tr>
            </a:tbl>
          </a:graphicData>
        </a:graphic>
      </p:graphicFrame>
    </p:spTree>
    <p:extLst>
      <p:ext uri="{BB962C8B-B14F-4D97-AF65-F5344CB8AC3E}">
        <p14:creationId xmlns:p14="http://schemas.microsoft.com/office/powerpoint/2010/main" val="487206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val="1789107462"/>
              </p:ext>
            </p:extLst>
          </p:nvPr>
        </p:nvGraphicFramePr>
        <p:xfrm>
          <a:off x="838200" y="495300"/>
          <a:ext cx="7772400" cy="4648200"/>
        </p:xfrm>
        <a:graphic>
          <a:graphicData uri="http://schemas.openxmlformats.org/drawingml/2006/table">
            <a:tbl>
              <a:tblPr firstRow="1" bandRow="1">
                <a:tableStyleId>{5C22544A-7EE6-4342-B048-85BDC9FD1C3A}</a:tableStyleId>
              </a:tblPr>
              <a:tblGrid>
                <a:gridCol w="7772400"/>
              </a:tblGrid>
              <a:tr h="13716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17.7. КоАП РФ – «Невыполнение законных требований прокурора, следователя, дознавателя или должностного лица, осуществляющего производство по делу об административном правонарушении»:</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143000">
                <a:tc>
                  <a:txBody>
                    <a:bodyPr/>
                    <a:lstStyle/>
                    <a:p>
                      <a:pPr algn="just"/>
                      <a:r>
                        <a:rPr lang="ru-RU" sz="1800" b="0" dirty="0" smtClean="0">
                          <a:solidFill>
                            <a:srgbClr val="000000"/>
                          </a:solidFill>
                          <a:latin typeface="+mn-lt"/>
                          <a:cs typeface="Times New Roman" panose="02020603050405020304" pitchFamily="18" charset="0"/>
                        </a:rPr>
                        <a:t>- умышленное невыполнение требований должностного лица, осуществляющего производство по делу об административном правонарушении.</a:t>
                      </a:r>
                      <a:endParaRPr lang="ru-RU" sz="1800" b="0" dirty="0">
                        <a:solidFill>
                          <a:srgbClr val="000000"/>
                        </a:solidFill>
                        <a:latin typeface="+mn-lt"/>
                        <a:cs typeface="Times New Roman" panose="02020603050405020304" pitchFamily="18" charset="0"/>
                      </a:endParaRPr>
                    </a:p>
                  </a:txBody>
                  <a:tcPr/>
                </a:tc>
              </a:tr>
              <a:tr h="2133600">
                <a:tc>
                  <a:txBody>
                    <a:bodyPr/>
                    <a:lstStyle/>
                    <a:p>
                      <a:pPr marL="285750" indent="-285750" algn="just">
                        <a:buFont typeface="Arial" panose="020B0604020202020204" pitchFamily="34" charset="0"/>
                        <a:buChar char="•"/>
                      </a:pPr>
                      <a:r>
                        <a:rPr lang="ru-RU" sz="18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граждан в размере от одной тысячи до одной тысячи пятисот рублей; на должностных лиц - от двух тысяч до трех тысяч рублей либо дисквалификацию на срок от шести месяцев до одного года; на юридических лиц - от пятидесяти тысяч до ста тысяч рублей либо административное приостановление деятельности на срок до девяноста суток.</a:t>
                      </a:r>
                      <a:endParaRPr lang="ru-RU" sz="1800" b="0"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8723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67885799"/>
              </p:ext>
            </p:extLst>
          </p:nvPr>
        </p:nvGraphicFramePr>
        <p:xfrm>
          <a:off x="762000" y="571500"/>
          <a:ext cx="7772400" cy="4267200"/>
        </p:xfrm>
        <a:graphic>
          <a:graphicData uri="http://schemas.openxmlformats.org/drawingml/2006/table">
            <a:tbl>
              <a:tblPr firstRow="1" bandRow="1">
                <a:tableStyleId>{5C22544A-7EE6-4342-B048-85BDC9FD1C3A}</a:tableStyleId>
              </a:tblPr>
              <a:tblGrid>
                <a:gridCol w="7772400"/>
              </a:tblGrid>
              <a:tr h="990600">
                <a:tc>
                  <a:txBody>
                    <a:bodyPr/>
                    <a:lstStyle/>
                    <a:p>
                      <a:pPr algn="just"/>
                      <a:r>
                        <a:rPr lang="ru-RU" sz="20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19.7. КоАП РФ – «Непредставление сведений (информации)»:</a:t>
                      </a:r>
                      <a:endParaRPr lang="ru-RU" sz="20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752600">
                <a:tc>
                  <a:txBody>
                    <a:bodyPr/>
                    <a:lstStyle/>
                    <a:p>
                      <a:pPr algn="just"/>
                      <a:r>
                        <a:rPr lang="ru-RU" sz="1800" b="0" dirty="0" smtClean="0">
                          <a:solidFill>
                            <a:srgbClr val="000000"/>
                          </a:solidFill>
                          <a:latin typeface="+mn-lt"/>
                          <a:cs typeface="Times New Roman" panose="02020603050405020304" pitchFamily="18" charset="0"/>
                        </a:rPr>
                        <a:t>- непредставление или несвоевременное представление органу (должностному лицу), осуществляющему государственный контроль (надзор), сведений (информации), представление которых предусмотрено законом и необходим для осуществления этим органом (должностным лицом) его законной деятельности.</a:t>
                      </a:r>
                      <a:endParaRPr lang="ru-RU" sz="1800" b="0" dirty="0">
                        <a:solidFill>
                          <a:srgbClr val="000000"/>
                        </a:solidFill>
                        <a:latin typeface="+mn-lt"/>
                        <a:cs typeface="Times New Roman" panose="02020603050405020304" pitchFamily="18" charset="0"/>
                      </a:endParaRPr>
                    </a:p>
                  </a:txBody>
                  <a:tcPr/>
                </a:tc>
              </a:tr>
              <a:tr h="1524000">
                <a:tc>
                  <a:txBody>
                    <a:bodyPr/>
                    <a:lstStyle/>
                    <a:p>
                      <a:pPr marL="285750" indent="-285750" algn="just">
                        <a:buFont typeface="Arial" panose="020B0604020202020204" pitchFamily="34" charset="0"/>
                        <a:buChar char="•"/>
                      </a:pPr>
                      <a:r>
                        <a:rPr lang="ru-RU" sz="18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предупреждение или наложение административного штрафа на граждан в размере от ста до трехсот рублей; на должностных лиц - от трехсот до пятисот рублей; на юридических лиц - от трех тысяч до пяти тысяч рублей.</a:t>
                      </a:r>
                      <a:endParaRPr lang="ru-RU" sz="1800" b="0"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22053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66800" y="952500"/>
            <a:ext cx="7391400" cy="3046988"/>
          </a:xfrm>
          <a:prstGeom prst="rect">
            <a:avLst/>
          </a:prstGeom>
        </p:spPr>
        <p:txBody>
          <a:bodyPr wrap="square">
            <a:spAutoFit/>
          </a:bodyPr>
          <a:lstStyle/>
          <a:p>
            <a:pPr algn="just"/>
            <a:r>
              <a:rPr lang="ru-RU" b="1" dirty="0" smtClean="0">
                <a:solidFill>
                  <a:schemeClr val="bg1"/>
                </a:solidFill>
                <a:effectLst>
                  <a:outerShdw blurRad="38100" dist="38100" dir="2700000" algn="tl">
                    <a:srgbClr val="000000">
                      <a:alpha val="43137"/>
                    </a:srgbClr>
                  </a:outerShdw>
                </a:effectLst>
              </a:rPr>
              <a:t>За 12 месяцев </a:t>
            </a:r>
            <a:r>
              <a:rPr lang="ru-RU" b="1" dirty="0">
                <a:solidFill>
                  <a:schemeClr val="bg1"/>
                </a:solidFill>
                <a:effectLst>
                  <a:outerShdw blurRad="38100" dist="38100" dir="2700000" algn="tl">
                    <a:srgbClr val="000000">
                      <a:alpha val="43137"/>
                    </a:srgbClr>
                  </a:outerShdw>
                </a:effectLst>
              </a:rPr>
              <a:t>2025 </a:t>
            </a:r>
            <a:r>
              <a:rPr lang="ru-RU" b="1" dirty="0" smtClean="0">
                <a:solidFill>
                  <a:schemeClr val="bg1"/>
                </a:solidFill>
                <a:effectLst>
                  <a:outerShdw blurRad="38100" dist="38100" dir="2700000" algn="tl">
                    <a:srgbClr val="000000">
                      <a:alpha val="43137"/>
                    </a:srgbClr>
                  </a:outerShdw>
                </a:effectLst>
              </a:rPr>
              <a:t>года по фактам сброса </a:t>
            </a:r>
            <a:r>
              <a:rPr lang="ru-RU" b="1" dirty="0">
                <a:solidFill>
                  <a:schemeClr val="bg1"/>
                </a:solidFill>
                <a:effectLst>
                  <a:outerShdw blurRad="38100" dist="38100" dir="2700000" algn="tl">
                    <a:srgbClr val="000000">
                      <a:alpha val="43137"/>
                    </a:srgbClr>
                  </a:outerShdw>
                </a:effectLst>
              </a:rPr>
              <a:t>отходов</a:t>
            </a:r>
            <a:r>
              <a:rPr lang="ru-RU" dirty="0">
                <a:solidFill>
                  <a:schemeClr val="bg1"/>
                </a:solidFill>
                <a:effectLst>
                  <a:outerShdw blurRad="38100" dist="38100" dir="2700000" algn="tl">
                    <a:srgbClr val="000000">
                      <a:alpha val="43137"/>
                    </a:srgbClr>
                  </a:outerShdw>
                </a:effectLst>
              </a:rPr>
              <a:t> </a:t>
            </a:r>
            <a:r>
              <a:rPr lang="ru-RU" dirty="0" smtClean="0">
                <a:solidFill>
                  <a:schemeClr val="bg1"/>
                </a:solidFill>
                <a:effectLst>
                  <a:outerShdw blurRad="38100" dist="38100" dir="2700000" algn="tl">
                    <a:srgbClr val="000000">
                      <a:alpha val="43137"/>
                    </a:srgbClr>
                  </a:outerShdw>
                </a:effectLst>
              </a:rPr>
              <a:t>с </a:t>
            </a:r>
            <a:r>
              <a:rPr lang="ru-RU" dirty="0">
                <a:solidFill>
                  <a:schemeClr val="bg1"/>
                </a:solidFill>
                <a:effectLst>
                  <a:outerShdw blurRad="38100" dist="38100" dir="2700000" algn="tl">
                    <a:srgbClr val="000000">
                      <a:alpha val="43137"/>
                    </a:srgbClr>
                  </a:outerShdw>
                </a:effectLst>
              </a:rPr>
              <a:t>грузового и легкового автотранспорта на почву и выгрузки (сброса) строительного (промышленного) мусора в контейнеры (бункеры) общего пользования, предназначенные для сбора (накопления</a:t>
            </a:r>
            <a:r>
              <a:rPr lang="ru-RU" dirty="0" smtClean="0">
                <a:solidFill>
                  <a:schemeClr val="bg1"/>
                </a:solidFill>
                <a:effectLst>
                  <a:outerShdw blurRad="38100" dist="38100" dir="2700000" algn="tl">
                    <a:srgbClr val="000000">
                      <a:alpha val="43137"/>
                    </a:srgbClr>
                  </a:outerShdw>
                </a:effectLst>
              </a:rPr>
              <a:t>) – ТКО </a:t>
            </a:r>
            <a:r>
              <a:rPr lang="ru-RU" dirty="0">
                <a:solidFill>
                  <a:schemeClr val="bg1"/>
                </a:solidFill>
                <a:effectLst>
                  <a:outerShdw blurRad="38100" dist="38100" dir="2700000" algn="tl">
                    <a:srgbClr val="000000">
                      <a:alpha val="43137"/>
                    </a:srgbClr>
                  </a:outerShdw>
                </a:effectLst>
              </a:rPr>
              <a:t>составлено </a:t>
            </a:r>
            <a:r>
              <a:rPr lang="ru-RU" dirty="0" smtClean="0">
                <a:solidFill>
                  <a:schemeClr val="bg1"/>
                </a:solidFill>
                <a:effectLst>
                  <a:outerShdw blurRad="38100" dist="38100" dir="2700000" algn="tl">
                    <a:srgbClr val="000000">
                      <a:alpha val="43137"/>
                    </a:srgbClr>
                  </a:outerShdw>
                </a:effectLst>
              </a:rPr>
              <a:t>420 административных </a:t>
            </a:r>
            <a:r>
              <a:rPr lang="ru-RU" dirty="0">
                <a:solidFill>
                  <a:schemeClr val="bg1"/>
                </a:solidFill>
                <a:effectLst>
                  <a:outerShdw blurRad="38100" dist="38100" dir="2700000" algn="tl">
                    <a:srgbClr val="000000">
                      <a:alpha val="43137"/>
                    </a:srgbClr>
                  </a:outerShdw>
                </a:effectLst>
              </a:rPr>
              <a:t>протоколов в отношении физических лиц – собственников транспортных средств </a:t>
            </a:r>
            <a:r>
              <a:rPr lang="ru-RU" b="1" dirty="0">
                <a:solidFill>
                  <a:schemeClr val="bg1"/>
                </a:solidFill>
                <a:effectLst>
                  <a:outerShdw blurRad="38100" dist="38100" dir="2700000" algn="tl">
                    <a:srgbClr val="000000">
                      <a:alpha val="43137"/>
                    </a:srgbClr>
                  </a:outerShdw>
                </a:effectLst>
              </a:rPr>
              <a:t>по ч.1 - ч. 3.4 статьи 8.2 </a:t>
            </a:r>
            <a:r>
              <a:rPr lang="ru-RU" b="1" dirty="0" smtClean="0">
                <a:solidFill>
                  <a:schemeClr val="bg1"/>
                </a:solidFill>
                <a:effectLst>
                  <a:outerShdw blurRad="38100" dist="38100" dir="2700000" algn="tl">
                    <a:srgbClr val="000000">
                      <a:alpha val="43137"/>
                    </a:srgbClr>
                  </a:outerShdw>
                </a:effectLst>
              </a:rPr>
              <a:t>КоАП</a:t>
            </a:r>
            <a:endParaRPr lang="ru-RU"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3048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66800" y="952500"/>
            <a:ext cx="7391400" cy="3785652"/>
          </a:xfrm>
          <a:prstGeom prst="rect">
            <a:avLst/>
          </a:prstGeom>
        </p:spPr>
        <p:txBody>
          <a:bodyPr wrap="square">
            <a:spAutoFit/>
          </a:bodyPr>
          <a:lstStyle/>
          <a:p>
            <a:pPr algn="just"/>
            <a:r>
              <a:rPr lang="ru-RU" b="1" dirty="0">
                <a:solidFill>
                  <a:schemeClr val="bg1"/>
                </a:solidFill>
                <a:effectLst>
                  <a:outerShdw blurRad="38100" dist="38100" dir="2700000" algn="tl">
                    <a:srgbClr val="000000">
                      <a:alpha val="43137"/>
                    </a:srgbClr>
                  </a:outerShdw>
                </a:effectLst>
              </a:rPr>
              <a:t>По результатам </a:t>
            </a:r>
            <a:r>
              <a:rPr lang="ru-RU" b="1" dirty="0" smtClean="0">
                <a:solidFill>
                  <a:schemeClr val="bg1"/>
                </a:solidFill>
                <a:effectLst>
                  <a:outerShdw blurRad="38100" dist="38100" dir="2700000" algn="tl">
                    <a:srgbClr val="000000">
                      <a:alpha val="43137"/>
                    </a:srgbClr>
                  </a:outerShdw>
                </a:effectLst>
              </a:rPr>
              <a:t>рассмотрения протоколов </a:t>
            </a:r>
            <a:r>
              <a:rPr lang="ru-RU" b="1" dirty="0">
                <a:solidFill>
                  <a:schemeClr val="bg1"/>
                </a:solidFill>
                <a:effectLst>
                  <a:outerShdw blurRad="38100" dist="38100" dir="2700000" algn="tl">
                    <a:srgbClr val="000000">
                      <a:alpha val="43137"/>
                    </a:srgbClr>
                  </a:outerShdw>
                </a:effectLst>
              </a:rPr>
              <a:t>приняты  решения о наложении административных штрафов:</a:t>
            </a:r>
          </a:p>
          <a:p>
            <a:pPr marL="342900" indent="-342900" algn="just">
              <a:buFontTx/>
              <a:buChar char="-"/>
            </a:pPr>
            <a:r>
              <a:rPr lang="ru-RU" b="1" dirty="0" smtClean="0">
                <a:solidFill>
                  <a:schemeClr val="bg1"/>
                </a:solidFill>
                <a:effectLst>
                  <a:outerShdw blurRad="38100" dist="38100" dir="2700000" algn="tl">
                    <a:srgbClr val="000000">
                      <a:alpha val="43137"/>
                    </a:srgbClr>
                  </a:outerShdw>
                </a:effectLst>
              </a:rPr>
              <a:t>судебными </a:t>
            </a:r>
            <a:r>
              <a:rPr lang="ru-RU" b="1" dirty="0">
                <a:solidFill>
                  <a:schemeClr val="bg1"/>
                </a:solidFill>
                <a:effectLst>
                  <a:outerShdw blurRad="38100" dist="38100" dir="2700000" algn="tl">
                    <a:srgbClr val="000000">
                      <a:alpha val="43137"/>
                    </a:srgbClr>
                  </a:outerShdw>
                </a:effectLst>
              </a:rPr>
              <a:t>органами по 9 </a:t>
            </a:r>
            <a:r>
              <a:rPr lang="ru-RU" b="1" dirty="0" smtClean="0">
                <a:solidFill>
                  <a:schemeClr val="bg1"/>
                </a:solidFill>
                <a:effectLst>
                  <a:outerShdw blurRad="38100" dist="38100" dir="2700000" algn="tl">
                    <a:srgbClr val="000000">
                      <a:alpha val="43137"/>
                    </a:srgbClr>
                  </a:outerShdw>
                </a:effectLst>
              </a:rPr>
              <a:t>составленным  </a:t>
            </a:r>
          </a:p>
          <a:p>
            <a:pPr algn="just"/>
            <a:r>
              <a:rPr lang="ru-RU" b="1" dirty="0" smtClean="0">
                <a:solidFill>
                  <a:schemeClr val="bg1"/>
                </a:solidFill>
                <a:effectLst>
                  <a:outerShdw blurRad="38100" dist="38100" dir="2700000" algn="tl">
                    <a:srgbClr val="000000">
                      <a:alpha val="43137"/>
                    </a:srgbClr>
                  </a:outerShdw>
                </a:effectLst>
              </a:rPr>
              <a:t>    протоколам </a:t>
            </a:r>
            <a:r>
              <a:rPr lang="ru-RU" b="1" dirty="0">
                <a:solidFill>
                  <a:schemeClr val="bg1"/>
                </a:solidFill>
                <a:effectLst>
                  <a:outerShdw blurRad="38100" dist="38100" dir="2700000" algn="tl">
                    <a:srgbClr val="000000">
                      <a:alpha val="43137"/>
                    </a:srgbClr>
                  </a:outerShdw>
                </a:effectLst>
              </a:rPr>
              <a:t>(ч</a:t>
            </a:r>
            <a:r>
              <a:rPr lang="ru-RU" b="1" dirty="0" smtClean="0">
                <a:solidFill>
                  <a:schemeClr val="bg1"/>
                </a:solidFill>
                <a:effectLst>
                  <a:outerShdw blurRad="38100" dist="38100" dir="2700000" algn="tl">
                    <a:srgbClr val="000000">
                      <a:alpha val="43137"/>
                    </a:srgbClr>
                  </a:outerShdw>
                </a:effectLst>
              </a:rPr>
              <a:t>. 1 </a:t>
            </a:r>
            <a:r>
              <a:rPr lang="ru-RU" b="1" dirty="0">
                <a:solidFill>
                  <a:schemeClr val="bg1"/>
                </a:solidFill>
                <a:effectLst>
                  <a:outerShdw blurRad="38100" dist="38100" dir="2700000" algn="tl">
                    <a:srgbClr val="000000">
                      <a:alpha val="43137"/>
                    </a:srgbClr>
                  </a:outerShdw>
                </a:effectLst>
              </a:rPr>
              <a:t>ст. 8.2) на общую сумму </a:t>
            </a:r>
            <a:endParaRPr lang="ru-RU" b="1" dirty="0" smtClean="0">
              <a:solidFill>
                <a:schemeClr val="bg1"/>
              </a:solidFill>
              <a:effectLst>
                <a:outerShdw blurRad="38100" dist="38100" dir="2700000" algn="tl">
                  <a:srgbClr val="000000">
                    <a:alpha val="43137"/>
                  </a:srgbClr>
                </a:outerShdw>
              </a:effectLst>
            </a:endParaRPr>
          </a:p>
          <a:p>
            <a:pPr algn="just"/>
            <a:r>
              <a:rPr lang="ru-RU" b="1" dirty="0">
                <a:solidFill>
                  <a:schemeClr val="bg1"/>
                </a:solidFill>
                <a:effectLst>
                  <a:outerShdw blurRad="38100" dist="38100" dir="2700000" algn="tl">
                    <a:srgbClr val="000000">
                      <a:alpha val="43137"/>
                    </a:srgbClr>
                  </a:outerShdw>
                </a:effectLst>
              </a:rPr>
              <a:t> </a:t>
            </a:r>
            <a:r>
              <a:rPr lang="ru-RU" b="1" dirty="0" smtClean="0">
                <a:solidFill>
                  <a:schemeClr val="bg1"/>
                </a:solidFill>
                <a:effectLst>
                  <a:outerShdw blurRad="38100" dist="38100" dir="2700000" algn="tl">
                    <a:srgbClr val="000000">
                      <a:alpha val="43137"/>
                    </a:srgbClr>
                  </a:outerShdw>
                </a:effectLst>
              </a:rPr>
              <a:t>   30 </a:t>
            </a:r>
            <a:r>
              <a:rPr lang="ru-RU" b="1" dirty="0">
                <a:solidFill>
                  <a:schemeClr val="bg1"/>
                </a:solidFill>
                <a:effectLst>
                  <a:outerShdw blurRad="38100" dist="38100" dir="2700000" algn="tl">
                    <a:srgbClr val="000000">
                      <a:alpha val="43137"/>
                    </a:srgbClr>
                  </a:outerShdw>
                </a:effectLst>
              </a:rPr>
              <a:t>000 рублей;</a:t>
            </a:r>
          </a:p>
          <a:p>
            <a:pPr marL="342900" indent="-342900" algn="just">
              <a:buFontTx/>
              <a:buChar char="-"/>
            </a:pPr>
            <a:r>
              <a:rPr lang="ru-RU" b="1" dirty="0" smtClean="0">
                <a:solidFill>
                  <a:schemeClr val="bg1"/>
                </a:solidFill>
                <a:effectLst>
                  <a:outerShdw blurRad="38100" dist="38100" dir="2700000" algn="tl">
                    <a:srgbClr val="000000">
                      <a:alpha val="43137"/>
                    </a:srgbClr>
                  </a:outerShdw>
                </a:effectLst>
              </a:rPr>
              <a:t>министерством </a:t>
            </a:r>
            <a:r>
              <a:rPr lang="ru-RU" b="1" dirty="0">
                <a:solidFill>
                  <a:schemeClr val="bg1"/>
                </a:solidFill>
                <a:effectLst>
                  <a:outerShdw blurRad="38100" dist="38100" dir="2700000" algn="tl">
                    <a:srgbClr val="000000">
                      <a:alpha val="43137"/>
                    </a:srgbClr>
                  </a:outerShdw>
                </a:effectLst>
              </a:rPr>
              <a:t>природных ресурсов и </a:t>
            </a:r>
            <a:r>
              <a:rPr lang="ru-RU" b="1" dirty="0" smtClean="0">
                <a:solidFill>
                  <a:schemeClr val="bg1"/>
                </a:solidFill>
                <a:effectLst>
                  <a:outerShdw blurRad="38100" dist="38100" dir="2700000" algn="tl">
                    <a:srgbClr val="000000">
                      <a:alpha val="43137"/>
                    </a:srgbClr>
                  </a:outerShdw>
                </a:effectLst>
              </a:rPr>
              <a:t>экологии Самарской </a:t>
            </a:r>
            <a:r>
              <a:rPr lang="ru-RU" b="1" dirty="0">
                <a:solidFill>
                  <a:schemeClr val="bg1"/>
                </a:solidFill>
                <a:effectLst>
                  <a:outerShdw blurRad="38100" dist="38100" dir="2700000" algn="tl">
                    <a:srgbClr val="000000">
                      <a:alpha val="43137"/>
                    </a:srgbClr>
                  </a:outerShdw>
                </a:effectLst>
              </a:rPr>
              <a:t>области </a:t>
            </a:r>
            <a:r>
              <a:rPr lang="ru-RU" b="1" dirty="0" smtClean="0">
                <a:solidFill>
                  <a:schemeClr val="bg1"/>
                </a:solidFill>
                <a:effectLst>
                  <a:outerShdw blurRad="38100" dist="38100" dir="2700000" algn="tl">
                    <a:srgbClr val="000000">
                      <a:alpha val="43137"/>
                    </a:srgbClr>
                  </a:outerShdw>
                </a:effectLst>
              </a:rPr>
              <a:t>по 268 протоколам                             (</a:t>
            </a:r>
            <a:r>
              <a:rPr lang="ru-RU" b="1" dirty="0">
                <a:solidFill>
                  <a:schemeClr val="bg1"/>
                </a:solidFill>
                <a:effectLst>
                  <a:outerShdw blurRad="38100" dist="38100" dir="2700000" algn="tl">
                    <a:srgbClr val="000000">
                      <a:alpha val="43137"/>
                    </a:srgbClr>
                  </a:outerShdw>
                </a:effectLst>
              </a:rPr>
              <a:t>ч</a:t>
            </a:r>
            <a:r>
              <a:rPr lang="ru-RU" b="1" dirty="0" smtClean="0">
                <a:solidFill>
                  <a:schemeClr val="bg1"/>
                </a:solidFill>
                <a:effectLst>
                  <a:outerShdw blurRad="38100" dist="38100" dir="2700000" algn="tl">
                    <a:srgbClr val="000000">
                      <a:alpha val="43137"/>
                    </a:srgbClr>
                  </a:outerShdw>
                </a:effectLst>
              </a:rPr>
              <a:t>. 1 </a:t>
            </a:r>
            <a:r>
              <a:rPr lang="ru-RU" b="1" dirty="0">
                <a:solidFill>
                  <a:schemeClr val="bg1"/>
                </a:solidFill>
                <a:effectLst>
                  <a:outerShdw blurRad="38100" dist="38100" dir="2700000" algn="tl">
                    <a:srgbClr val="000000">
                      <a:alpha val="43137"/>
                    </a:srgbClr>
                  </a:outerShdw>
                </a:effectLst>
              </a:rPr>
              <a:t>- </a:t>
            </a:r>
            <a:r>
              <a:rPr lang="ru-RU" b="1" dirty="0" smtClean="0">
                <a:solidFill>
                  <a:schemeClr val="bg1"/>
                </a:solidFill>
                <a:effectLst>
                  <a:outerShdw blurRad="38100" dist="38100" dir="2700000" algn="tl">
                    <a:srgbClr val="000000">
                      <a:alpha val="43137"/>
                    </a:srgbClr>
                  </a:outerShdw>
                </a:effectLst>
              </a:rPr>
              <a:t>ч. 3.4 ст. </a:t>
            </a:r>
            <a:r>
              <a:rPr lang="ru-RU" b="1" dirty="0">
                <a:solidFill>
                  <a:schemeClr val="bg1"/>
                </a:solidFill>
                <a:effectLst>
                  <a:outerShdw blurRad="38100" dist="38100" dir="2700000" algn="tl">
                    <a:srgbClr val="000000">
                      <a:alpha val="43137"/>
                    </a:srgbClr>
                  </a:outerShdw>
                </a:effectLst>
              </a:rPr>
              <a:t>8.2 КоАП) на общую сумму </a:t>
            </a:r>
            <a:r>
              <a:rPr lang="ru-RU" b="1" dirty="0" smtClean="0">
                <a:solidFill>
                  <a:schemeClr val="bg1"/>
                </a:solidFill>
                <a:effectLst>
                  <a:outerShdw blurRad="38100" dist="38100" dir="2700000" algn="tl">
                    <a:srgbClr val="000000">
                      <a:alpha val="43137"/>
                    </a:srgbClr>
                  </a:outerShdw>
                </a:effectLst>
              </a:rPr>
              <a:t>                           2 736 </a:t>
            </a:r>
            <a:r>
              <a:rPr lang="ru-RU" b="1" dirty="0">
                <a:solidFill>
                  <a:schemeClr val="bg1"/>
                </a:solidFill>
                <a:effectLst>
                  <a:outerShdw blurRad="38100" dist="38100" dir="2700000" algn="tl">
                    <a:srgbClr val="000000">
                      <a:alpha val="43137"/>
                    </a:srgbClr>
                  </a:outerShdw>
                </a:effectLst>
              </a:rPr>
              <a:t>500 руб.</a:t>
            </a:r>
          </a:p>
        </p:txBody>
      </p:sp>
    </p:spTree>
    <p:extLst>
      <p:ext uri="{BB962C8B-B14F-4D97-AF65-F5344CB8AC3E}">
        <p14:creationId xmlns:p14="http://schemas.microsoft.com/office/powerpoint/2010/main" val="2883348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66800" y="723900"/>
            <a:ext cx="7391400" cy="4401205"/>
          </a:xfrm>
          <a:prstGeom prst="rect">
            <a:avLst/>
          </a:prstGeom>
        </p:spPr>
        <p:txBody>
          <a:bodyPr wrap="square">
            <a:spAutoFit/>
          </a:bodyPr>
          <a:lstStyle/>
          <a:p>
            <a:pPr algn="ctr"/>
            <a:r>
              <a:rPr lang="ru-RU" sz="2000" b="1" dirty="0" smtClean="0">
                <a:solidFill>
                  <a:schemeClr val="bg1"/>
                </a:solidFill>
                <a:effectLst>
                  <a:outerShdw blurRad="38100" dist="38100" dir="2700000" algn="tl">
                    <a:srgbClr val="000000">
                      <a:alpha val="43137"/>
                    </a:srgbClr>
                  </a:outerShdw>
                </a:effectLst>
              </a:rPr>
              <a:t>В </a:t>
            </a:r>
            <a:r>
              <a:rPr lang="ru-RU" sz="2000" b="1" dirty="0">
                <a:solidFill>
                  <a:schemeClr val="bg1"/>
                </a:solidFill>
                <a:effectLst>
                  <a:outerShdw blurRad="38100" dist="38100" dir="2700000" algn="tl">
                    <a:srgbClr val="000000">
                      <a:alpha val="43137"/>
                    </a:srgbClr>
                  </a:outerShdw>
                </a:effectLst>
              </a:rPr>
              <a:t>2025 </a:t>
            </a:r>
            <a:r>
              <a:rPr lang="ru-RU" sz="2000" b="1" dirty="0" smtClean="0">
                <a:solidFill>
                  <a:schemeClr val="bg1"/>
                </a:solidFill>
                <a:effectLst>
                  <a:outerShdw blurRad="38100" dist="38100" dir="2700000" algn="tl">
                    <a:srgbClr val="000000">
                      <a:alpha val="43137"/>
                    </a:srgbClr>
                  </a:outerShdw>
                </a:effectLst>
              </a:rPr>
              <a:t>году в </a:t>
            </a:r>
            <a:r>
              <a:rPr lang="ru-RU" sz="2000" b="1" dirty="0">
                <a:solidFill>
                  <a:schemeClr val="bg1"/>
                </a:solidFill>
                <a:effectLst>
                  <a:outerShdw blurRad="38100" dist="38100" dir="2700000" algn="tl">
                    <a:srgbClr val="000000">
                      <a:alpha val="43137"/>
                    </a:srgbClr>
                  </a:outerShdw>
                </a:effectLst>
              </a:rPr>
              <a:t>отношении юридических лиц и индивидуальных </a:t>
            </a:r>
            <a:r>
              <a:rPr lang="ru-RU" sz="2000" b="1" dirty="0" smtClean="0">
                <a:solidFill>
                  <a:schemeClr val="bg1"/>
                </a:solidFill>
                <a:effectLst>
                  <a:outerShdw blurRad="38100" dist="38100" dir="2700000" algn="tl">
                    <a:srgbClr val="000000">
                      <a:alpha val="43137"/>
                    </a:srgbClr>
                  </a:outerShdw>
                </a:effectLst>
              </a:rPr>
              <a:t>предпринимателей составлено</a:t>
            </a:r>
            <a:r>
              <a:rPr lang="ru-RU" sz="2000" b="1" dirty="0">
                <a:solidFill>
                  <a:schemeClr val="bg1"/>
                </a:solidFill>
                <a:effectLst>
                  <a:outerShdw blurRad="38100" dist="38100" dir="2700000" algn="tl">
                    <a:srgbClr val="000000">
                      <a:alpha val="43137"/>
                    </a:srgbClr>
                  </a:outerShdw>
                </a:effectLst>
              </a:rPr>
              <a:t>:</a:t>
            </a:r>
            <a:endParaRPr lang="ru-RU" sz="2000" b="1" dirty="0" smtClean="0">
              <a:solidFill>
                <a:schemeClr val="bg1"/>
              </a:solidFill>
              <a:effectLst>
                <a:outerShdw blurRad="38100" dist="38100" dir="2700000" algn="tl">
                  <a:srgbClr val="000000">
                    <a:alpha val="43137"/>
                  </a:srgbClr>
                </a:outerShdw>
              </a:effectLst>
            </a:endParaRPr>
          </a:p>
          <a:p>
            <a:pPr algn="just"/>
            <a:r>
              <a:rPr lang="ru-RU" sz="2000" b="1" dirty="0">
                <a:solidFill>
                  <a:schemeClr val="bg1"/>
                </a:solidFill>
                <a:effectLst>
                  <a:outerShdw blurRad="38100" dist="38100" dir="2700000" algn="tl">
                    <a:srgbClr val="000000">
                      <a:alpha val="43137"/>
                    </a:srgbClr>
                  </a:outerShdw>
                </a:effectLst>
              </a:rPr>
              <a:t>-</a:t>
            </a:r>
            <a:r>
              <a:rPr lang="ru-RU" sz="2000" b="1" dirty="0" smtClean="0">
                <a:solidFill>
                  <a:schemeClr val="bg1"/>
                </a:solidFill>
                <a:effectLst>
                  <a:outerShdw blurRad="38100" dist="38100" dir="2700000" algn="tl">
                    <a:srgbClr val="000000">
                      <a:alpha val="43137"/>
                    </a:srgbClr>
                  </a:outerShdw>
                </a:effectLst>
              </a:rPr>
              <a:t> 32 </a:t>
            </a:r>
            <a:r>
              <a:rPr lang="ru-RU" sz="2000" b="1" dirty="0">
                <a:solidFill>
                  <a:schemeClr val="bg1"/>
                </a:solidFill>
                <a:effectLst>
                  <a:outerShdw blurRad="38100" dist="38100" dir="2700000" algn="tl">
                    <a:srgbClr val="000000">
                      <a:alpha val="43137"/>
                    </a:srgbClr>
                  </a:outerShdw>
                </a:effectLst>
              </a:rPr>
              <a:t>протокола </a:t>
            </a:r>
            <a:r>
              <a:rPr lang="ru-RU" sz="2000" b="1" dirty="0" smtClean="0">
                <a:solidFill>
                  <a:schemeClr val="bg1"/>
                </a:solidFill>
                <a:effectLst>
                  <a:outerShdw blurRad="38100" dist="38100" dir="2700000" algn="tl">
                    <a:srgbClr val="000000">
                      <a:alpha val="43137"/>
                    </a:srgbClr>
                  </a:outerShdw>
                </a:effectLst>
              </a:rPr>
              <a:t>по </a:t>
            </a:r>
            <a:r>
              <a:rPr lang="ru-RU" sz="2000" b="1" dirty="0">
                <a:solidFill>
                  <a:schemeClr val="bg1"/>
                </a:solidFill>
                <a:effectLst>
                  <a:outerShdw blurRad="38100" dist="38100" dir="2700000" algn="tl">
                    <a:srgbClr val="000000">
                      <a:alpha val="43137"/>
                    </a:srgbClr>
                  </a:outerShdw>
                </a:effectLst>
              </a:rPr>
              <a:t>статье 8.41 КоАП </a:t>
            </a:r>
            <a:r>
              <a:rPr lang="ru-RU" sz="2000" b="1" dirty="0" smtClean="0">
                <a:solidFill>
                  <a:schemeClr val="bg1"/>
                </a:solidFill>
                <a:effectLst>
                  <a:outerShdw blurRad="38100" dist="38100" dir="2700000" algn="tl">
                    <a:srgbClr val="000000">
                      <a:alpha val="43137"/>
                    </a:srgbClr>
                  </a:outerShdw>
                </a:effectLst>
              </a:rPr>
              <a:t>за невнесение </a:t>
            </a:r>
            <a:r>
              <a:rPr lang="ru-RU" sz="2000" b="1" dirty="0">
                <a:solidFill>
                  <a:schemeClr val="bg1"/>
                </a:solidFill>
                <a:effectLst>
                  <a:outerShdw blurRad="38100" dist="38100" dir="2700000" algn="tl">
                    <a:srgbClr val="000000">
                      <a:alpha val="43137"/>
                    </a:srgbClr>
                  </a:outerShdw>
                </a:effectLst>
              </a:rPr>
              <a:t>в установленные сроки </a:t>
            </a:r>
            <a:r>
              <a:rPr lang="ru-RU" sz="2000" b="1" dirty="0" smtClean="0">
                <a:solidFill>
                  <a:schemeClr val="bg1"/>
                </a:solidFill>
                <a:effectLst>
                  <a:outerShdw blurRad="38100" dist="38100" dir="2700000" algn="tl">
                    <a:srgbClr val="000000">
                      <a:alpha val="43137"/>
                    </a:srgbClr>
                  </a:outerShdw>
                </a:effectLst>
              </a:rPr>
              <a:t>платы НВОС; </a:t>
            </a:r>
            <a:endParaRPr lang="ru-RU" sz="2000" b="1" dirty="0">
              <a:solidFill>
                <a:schemeClr val="bg1"/>
              </a:solidFill>
              <a:effectLst>
                <a:outerShdw blurRad="38100" dist="38100" dir="2700000" algn="tl">
                  <a:srgbClr val="000000">
                    <a:alpha val="43137"/>
                  </a:srgbClr>
                </a:outerShdw>
              </a:effectLst>
            </a:endParaRPr>
          </a:p>
          <a:p>
            <a:pPr algn="just"/>
            <a:r>
              <a:rPr lang="ru-RU" sz="2000" b="1" dirty="0">
                <a:solidFill>
                  <a:schemeClr val="bg1"/>
                </a:solidFill>
                <a:effectLst>
                  <a:outerShdw blurRad="38100" dist="38100" dir="2700000" algn="tl">
                    <a:srgbClr val="000000">
                      <a:alpha val="43137"/>
                    </a:srgbClr>
                  </a:outerShdw>
                </a:effectLst>
              </a:rPr>
              <a:t>- </a:t>
            </a:r>
            <a:r>
              <a:rPr lang="ru-RU" sz="2000" b="1" dirty="0" smtClean="0">
                <a:solidFill>
                  <a:schemeClr val="bg1"/>
                </a:solidFill>
                <a:effectLst>
                  <a:outerShdw blurRad="38100" dist="38100" dir="2700000" algn="tl">
                    <a:srgbClr val="000000">
                      <a:alpha val="43137"/>
                    </a:srgbClr>
                  </a:outerShdw>
                </a:effectLst>
              </a:rPr>
              <a:t>12 </a:t>
            </a:r>
            <a:r>
              <a:rPr lang="ru-RU" sz="2000" b="1" dirty="0">
                <a:solidFill>
                  <a:schemeClr val="bg1"/>
                </a:solidFill>
                <a:effectLst>
                  <a:outerShdw blurRad="38100" dist="38100" dir="2700000" algn="tl">
                    <a:srgbClr val="000000">
                      <a:alpha val="43137"/>
                    </a:srgbClr>
                  </a:outerShdw>
                </a:effectLst>
              </a:rPr>
              <a:t>протоколов </a:t>
            </a:r>
            <a:r>
              <a:rPr lang="ru-RU" sz="2000" b="1" dirty="0" smtClean="0">
                <a:solidFill>
                  <a:schemeClr val="bg1"/>
                </a:solidFill>
                <a:effectLst>
                  <a:outerShdw blurRad="38100" dist="38100" dir="2700000" algn="tl">
                    <a:srgbClr val="000000">
                      <a:alpha val="43137"/>
                    </a:srgbClr>
                  </a:outerShdw>
                </a:effectLst>
              </a:rPr>
              <a:t>по </a:t>
            </a:r>
            <a:r>
              <a:rPr lang="ru-RU" sz="2000" b="1" dirty="0">
                <a:solidFill>
                  <a:schemeClr val="bg1"/>
                </a:solidFill>
                <a:effectLst>
                  <a:outerShdw blurRad="38100" dist="38100" dir="2700000" algn="tl">
                    <a:srgbClr val="000000">
                      <a:alpha val="43137"/>
                    </a:srgbClr>
                  </a:outerShdw>
                </a:effectLst>
              </a:rPr>
              <a:t>статье 8.41.1 КоАП за неуплату в установленный срок экологического сбора;</a:t>
            </a:r>
          </a:p>
          <a:p>
            <a:pPr marL="342900" indent="-342900" algn="just">
              <a:buFontTx/>
              <a:buChar char="-"/>
            </a:pPr>
            <a:r>
              <a:rPr lang="ru-RU" sz="2000" b="1" dirty="0" smtClean="0">
                <a:solidFill>
                  <a:schemeClr val="bg1"/>
                </a:solidFill>
                <a:effectLst>
                  <a:outerShdw blurRad="38100" dist="38100" dir="2700000" algn="tl">
                    <a:srgbClr val="000000">
                      <a:alpha val="43137"/>
                    </a:srgbClr>
                  </a:outerShdw>
                </a:effectLst>
              </a:rPr>
              <a:t>7 </a:t>
            </a:r>
            <a:r>
              <a:rPr lang="ru-RU" sz="2000" b="1" dirty="0">
                <a:solidFill>
                  <a:schemeClr val="bg1"/>
                </a:solidFill>
                <a:effectLst>
                  <a:outerShdw blurRad="38100" dist="38100" dir="2700000" algn="tl">
                    <a:srgbClr val="000000">
                      <a:alpha val="43137"/>
                    </a:srgbClr>
                  </a:outerShdw>
                </a:effectLst>
              </a:rPr>
              <a:t>протоколов </a:t>
            </a:r>
            <a:r>
              <a:rPr lang="ru-RU" sz="2000" b="1" dirty="0" smtClean="0">
                <a:solidFill>
                  <a:schemeClr val="bg1"/>
                </a:solidFill>
                <a:effectLst>
                  <a:outerShdw blurRad="38100" dist="38100" dir="2700000" algn="tl">
                    <a:srgbClr val="000000">
                      <a:alpha val="43137"/>
                    </a:srgbClr>
                  </a:outerShdw>
                </a:effectLst>
              </a:rPr>
              <a:t>по </a:t>
            </a:r>
            <a:r>
              <a:rPr lang="ru-RU" sz="2000" b="1" dirty="0">
                <a:solidFill>
                  <a:schemeClr val="bg1"/>
                </a:solidFill>
                <a:effectLst>
                  <a:outerShdw blurRad="38100" dist="38100" dir="2700000" algn="tl">
                    <a:srgbClr val="000000">
                      <a:alpha val="43137"/>
                    </a:srgbClr>
                  </a:outerShdw>
                </a:effectLst>
              </a:rPr>
              <a:t>статье 8.5.1 КоАП в части нарушения порядка представления отчетности по экологическому сбору</a:t>
            </a:r>
            <a:r>
              <a:rPr lang="ru-RU" sz="2000" b="1" dirty="0" smtClean="0">
                <a:solidFill>
                  <a:schemeClr val="bg1"/>
                </a:solidFill>
                <a:effectLst>
                  <a:outerShdw blurRad="38100" dist="38100" dir="2700000" algn="tl">
                    <a:srgbClr val="000000">
                      <a:alpha val="43137"/>
                    </a:srgbClr>
                  </a:outerShdw>
                </a:effectLst>
              </a:rPr>
              <a:t>.</a:t>
            </a:r>
          </a:p>
          <a:p>
            <a:pPr marL="342900" indent="-342900" algn="just">
              <a:buFontTx/>
              <a:buChar char="-"/>
            </a:pPr>
            <a:endParaRPr lang="ru-RU" sz="2000" b="1" dirty="0">
              <a:solidFill>
                <a:schemeClr val="bg1"/>
              </a:solidFill>
              <a:effectLst>
                <a:outerShdw blurRad="38100" dist="38100" dir="2700000" algn="tl">
                  <a:srgbClr val="000000">
                    <a:alpha val="43137"/>
                  </a:srgbClr>
                </a:outerShdw>
              </a:effectLst>
            </a:endParaRPr>
          </a:p>
          <a:p>
            <a:pPr algn="just"/>
            <a:r>
              <a:rPr lang="ru-RU" sz="2000" b="1" dirty="0">
                <a:solidFill>
                  <a:schemeClr val="bg1"/>
                </a:solidFill>
                <a:effectLst>
                  <a:outerShdw blurRad="38100" dist="38100" dir="2700000" algn="tl">
                    <a:srgbClr val="000000">
                      <a:alpha val="43137"/>
                    </a:srgbClr>
                  </a:outerShdw>
                </a:effectLst>
              </a:rPr>
              <a:t>За впервые совершенное административное правонарушение по вышеназванным протоколам </a:t>
            </a:r>
            <a:r>
              <a:rPr lang="ru-RU" sz="2000" b="1" dirty="0" smtClean="0">
                <a:solidFill>
                  <a:schemeClr val="bg1"/>
                </a:solidFill>
                <a:effectLst>
                  <a:outerShdw blurRad="38100" dist="38100" dir="2700000" algn="tl">
                    <a:srgbClr val="000000">
                      <a:alpha val="43137"/>
                    </a:srgbClr>
                  </a:outerShdw>
                </a:effectLst>
              </a:rPr>
              <a:t>Минприроды </a:t>
            </a:r>
            <a:r>
              <a:rPr lang="ru-RU" sz="2000" b="1" dirty="0">
                <a:solidFill>
                  <a:schemeClr val="bg1"/>
                </a:solidFill>
                <a:effectLst>
                  <a:outerShdw blurRad="38100" dist="38100" dir="2700000" algn="tl">
                    <a:srgbClr val="000000">
                      <a:alpha val="43137"/>
                    </a:srgbClr>
                  </a:outerShdw>
                </a:effectLst>
              </a:rPr>
              <a:t>СО административные наказания в виде административного штрафа были заменены на предупреждения.</a:t>
            </a:r>
            <a:endParaRPr lang="ru-RU" sz="20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0032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05453661"/>
              </p:ext>
            </p:extLst>
          </p:nvPr>
        </p:nvGraphicFramePr>
        <p:xfrm>
          <a:off x="685800" y="419100"/>
          <a:ext cx="7924800" cy="4861560"/>
        </p:xfrm>
        <a:graphic>
          <a:graphicData uri="http://schemas.openxmlformats.org/drawingml/2006/table">
            <a:tbl>
              <a:tblPr firstRow="1" bandRow="1">
                <a:tableStyleId>{5C22544A-7EE6-4342-B048-85BDC9FD1C3A}</a:tableStyleId>
              </a:tblPr>
              <a:tblGrid>
                <a:gridCol w="3962400"/>
                <a:gridCol w="3962400"/>
              </a:tblGrid>
              <a:tr h="685800">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rgbClr val="000000"/>
                          </a:solidFill>
                          <a:effectLst>
                            <a:outerShdw blurRad="38100" dist="38100" dir="2700000" algn="tl">
                              <a:srgbClr val="000000">
                                <a:alpha val="43137"/>
                              </a:srgbClr>
                            </a:outerShdw>
                          </a:effectLst>
                          <a:latin typeface="+mn-lt"/>
                          <a:ea typeface="+mn-ea"/>
                          <a:cs typeface="Times New Roman" panose="02020603050405020304" pitchFamily="18" charset="0"/>
                        </a:rPr>
                        <a:t>Основной причиной, по которой хозяйствующие субъекты допускали данные нарушения:</a:t>
                      </a:r>
                    </a:p>
                  </a:txBody>
                  <a:tcPr/>
                </a:tc>
                <a:tc hMerge="1">
                  <a:txBody>
                    <a:bodyPr/>
                    <a:lstStyle/>
                    <a:p>
                      <a:endParaRPr lang="ru-RU" sz="1400" b="0" dirty="0">
                        <a:solidFill>
                          <a:srgbClr val="000000"/>
                        </a:solidFill>
                        <a:latin typeface="Times New Roman" panose="02020603050405020304" pitchFamily="18" charset="0"/>
                        <a:cs typeface="Times New Roman" panose="02020603050405020304" pitchFamily="18" charset="0"/>
                      </a:endParaRPr>
                    </a:p>
                  </a:txBody>
                  <a:tcPr/>
                </a:tc>
              </a:tr>
              <a:tr h="2362200">
                <a:tc>
                  <a:txBody>
                    <a:bodyPr/>
                    <a:lstStyle/>
                    <a:p>
                      <a:r>
                        <a:rPr lang="ru-RU" sz="1600" b="0" dirty="0" smtClean="0">
                          <a:solidFill>
                            <a:srgbClr val="000000"/>
                          </a:solidFill>
                          <a:latin typeface="+mn-lt"/>
                          <a:cs typeface="Times New Roman" panose="02020603050405020304" pitchFamily="18" charset="0"/>
                        </a:rPr>
                        <a:t>- отсутствие подготовки руководителей организаций и специалистов в области охраны окружающей среды и экологической безопасности, ответственных за принятие решений при осуществлении хозяйственной и иной деятельности, которая оказывает или может оказать негативное воздействие на окружающую среду;</a:t>
                      </a:r>
                      <a:endParaRPr lang="ru-RU" sz="1600" b="0" dirty="0">
                        <a:solidFill>
                          <a:srgbClr val="000000"/>
                        </a:solidFill>
                        <a:latin typeface="+mn-lt"/>
                        <a:cs typeface="Times New Roman" panose="02020603050405020304" pitchFamily="18" charset="0"/>
                      </a:endParaRPr>
                    </a:p>
                  </a:txBody>
                  <a:tcPr/>
                </a:tc>
                <a:tc>
                  <a:txBody>
                    <a:bodyPr/>
                    <a:lstStyle/>
                    <a:p>
                      <a:r>
                        <a:rPr lang="ru-RU" sz="1600" b="0" dirty="0" smtClean="0">
                          <a:solidFill>
                            <a:srgbClr val="000000"/>
                          </a:solidFill>
                          <a:latin typeface="+mn-lt"/>
                          <a:cs typeface="Times New Roman" panose="02020603050405020304" pitchFamily="18" charset="0"/>
                        </a:rPr>
                        <a:t>ч. 1 ст. 73 Федерального закона от 10.01.2002 № 7-ФЗ «Об охране окружающей среды».</a:t>
                      </a:r>
                      <a:endParaRPr lang="ru-RU" sz="1600" b="0" dirty="0">
                        <a:solidFill>
                          <a:srgbClr val="000000"/>
                        </a:solidFill>
                        <a:latin typeface="+mn-lt"/>
                        <a:cs typeface="Times New Roman" panose="02020603050405020304" pitchFamily="18" charset="0"/>
                      </a:endParaRPr>
                    </a:p>
                  </a:txBody>
                  <a:tcPr/>
                </a:tc>
              </a:tr>
              <a:tr h="990600">
                <a:tc>
                  <a:txBody>
                    <a:bodyPr/>
                    <a:lstStyle/>
                    <a:p>
                      <a:r>
                        <a:rPr lang="ru-RU" sz="1600" b="0" dirty="0" smtClean="0">
                          <a:solidFill>
                            <a:srgbClr val="000000"/>
                          </a:solidFill>
                          <a:latin typeface="+mn-lt"/>
                          <a:cs typeface="Times New Roman" panose="02020603050405020304" pitchFamily="18" charset="0"/>
                        </a:rPr>
                        <a:t>- недостаточное качество производственного экологического контроля.</a:t>
                      </a:r>
                      <a:endParaRPr lang="ru-RU" sz="1600" b="0" dirty="0">
                        <a:solidFill>
                          <a:srgbClr val="000000"/>
                        </a:solidFill>
                        <a:latin typeface="+mn-lt"/>
                        <a:cs typeface="Times New Roman" panose="02020603050405020304" pitchFamily="18" charset="0"/>
                      </a:endParaRPr>
                    </a:p>
                  </a:txBody>
                  <a:tcPr/>
                </a:tc>
                <a:tc>
                  <a:txBody>
                    <a:bodyPr/>
                    <a:lstStyle/>
                    <a:p>
                      <a:r>
                        <a:rPr lang="ru-RU" sz="1600" b="0" dirty="0" smtClean="0">
                          <a:solidFill>
                            <a:srgbClr val="000000"/>
                          </a:solidFill>
                          <a:latin typeface="+mn-lt"/>
                          <a:cs typeface="Times New Roman" panose="02020603050405020304" pitchFamily="18" charset="0"/>
                        </a:rPr>
                        <a:t>ч. 1 ст. 67 Федерального закона от 10.01.2002  № 7-ФЗ «Об охране окружающей среды». </a:t>
                      </a:r>
                      <a:endParaRPr lang="ru-RU" sz="1600" b="0" dirty="0">
                        <a:solidFill>
                          <a:srgbClr val="000000"/>
                        </a:solidFill>
                        <a:latin typeface="+mn-lt"/>
                        <a:cs typeface="Times New Roman" panose="02020603050405020304" pitchFamily="18" charset="0"/>
                      </a:endParaRPr>
                    </a:p>
                  </a:txBody>
                  <a:tcPr/>
                </a:tc>
              </a:tr>
              <a:tr h="370840">
                <a:tc gridSpan="2">
                  <a:txBody>
                    <a:bodyPr/>
                    <a:lstStyle/>
                    <a:p>
                      <a:pPr algn="just"/>
                      <a:r>
                        <a:rPr lang="ru-RU" sz="1600" b="0" dirty="0" smtClean="0">
                          <a:solidFill>
                            <a:srgbClr val="000000"/>
                          </a:solidFill>
                          <a:latin typeface="+mn-lt"/>
                          <a:cs typeface="Times New Roman" panose="02020603050405020304" pitchFamily="18" charset="0"/>
                        </a:rPr>
                        <a:t>Для предотвращения соответствующих нарушений необходимо повышение исполнительской дисциплины со стороны лиц, ответственных за охрану окружающей среды.</a:t>
                      </a:r>
                    </a:p>
                  </a:txBody>
                  <a:tcPr/>
                </a:tc>
                <a:tc hMerge="1">
                  <a:txBody>
                    <a:bodyPr/>
                    <a:lstStyle/>
                    <a:p>
                      <a:endParaRPr lang="ru-RU" sz="1600" b="0" dirty="0">
                        <a:solidFill>
                          <a:srgbClr val="00000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462992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23" y="38100"/>
            <a:ext cx="506724" cy="858053"/>
          </a:xfrm>
          <a:prstGeom prst="rect">
            <a:avLst/>
          </a:prstGeom>
          <a:effectLst>
            <a:outerShdw blurRad="127000" sx="111000" sy="111000" algn="ctr" rotWithShape="0">
              <a:prstClr val="black">
                <a:alpha val="54000"/>
              </a:prstClr>
            </a:outerShdw>
          </a:effectLst>
        </p:spPr>
      </p:pic>
      <p:sp>
        <p:nvSpPr>
          <p:cNvPr id="2" name="TextBox 1"/>
          <p:cNvSpPr txBox="1"/>
          <p:nvPr/>
        </p:nvSpPr>
        <p:spPr>
          <a:xfrm>
            <a:off x="1371600" y="1714500"/>
            <a:ext cx="6629400" cy="2123658"/>
          </a:xfrm>
          <a:prstGeom prst="rect">
            <a:avLst/>
          </a:prstGeom>
          <a:noFill/>
        </p:spPr>
        <p:txBody>
          <a:bodyPr wrap="square" rtlCol="0">
            <a:spAutoFit/>
          </a:bodyPr>
          <a:lstStyle/>
          <a:p>
            <a:pPr algn="ctr"/>
            <a:r>
              <a:rPr lang="ru-RU" sz="6600" dirty="0" smtClean="0">
                <a:solidFill>
                  <a:srgbClr val="000000"/>
                </a:solidFill>
                <a:latin typeface="+mn-lt"/>
              </a:rPr>
              <a:t>СПАСИБО ЗА ВНИМАНИЕ!</a:t>
            </a:r>
            <a:endParaRPr lang="ru-RU" sz="6600" dirty="0">
              <a:solidFill>
                <a:srgbClr val="000000"/>
              </a:solidFill>
              <a:latin typeface="+mn-lt"/>
            </a:endParaRPr>
          </a:p>
        </p:txBody>
      </p:sp>
    </p:spTree>
    <p:extLst>
      <p:ext uri="{BB962C8B-B14F-4D97-AF65-F5344CB8AC3E}">
        <p14:creationId xmlns:p14="http://schemas.microsoft.com/office/powerpoint/2010/main" val="2407357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200" b="1" dirty="0" smtClean="0">
                <a:solidFill>
                  <a:srgbClr val="080808"/>
                </a:solidFill>
              </a:rPr>
              <a:t>К объектам </a:t>
            </a:r>
            <a:r>
              <a:rPr lang="ru-RU" sz="2200" b="1" dirty="0">
                <a:solidFill>
                  <a:srgbClr val="080808"/>
                </a:solidFill>
              </a:rPr>
              <a:t>государственного </a:t>
            </a:r>
            <a:r>
              <a:rPr lang="ru-RU" sz="2200" b="1" dirty="0" smtClean="0">
                <a:solidFill>
                  <a:srgbClr val="080808"/>
                </a:solidFill>
              </a:rPr>
              <a:t>экологического контроля </a:t>
            </a:r>
            <a:r>
              <a:rPr lang="ru-RU" sz="2200" b="1" dirty="0">
                <a:solidFill>
                  <a:srgbClr val="080808"/>
                </a:solidFill>
              </a:rPr>
              <a:t>(надзора</a:t>
            </a:r>
            <a:r>
              <a:rPr lang="ru-RU" sz="2200" b="1" dirty="0" smtClean="0">
                <a:solidFill>
                  <a:srgbClr val="080808"/>
                </a:solidFill>
              </a:rPr>
              <a:t>) относятся:</a:t>
            </a:r>
            <a:endParaRPr lang="ru-RU" sz="2200" b="1" dirty="0">
              <a:solidFill>
                <a:srgbClr val="080808"/>
              </a:solidFill>
            </a:endParaRPr>
          </a:p>
        </p:txBody>
      </p:sp>
      <p:sp>
        <p:nvSpPr>
          <p:cNvPr id="3" name="Объект 2"/>
          <p:cNvSpPr>
            <a:spLocks noGrp="1"/>
          </p:cNvSpPr>
          <p:nvPr>
            <p:ph idx="1"/>
          </p:nvPr>
        </p:nvSpPr>
        <p:spPr>
          <a:xfrm>
            <a:off x="685800" y="1181100"/>
            <a:ext cx="7924800" cy="3886200"/>
          </a:xfrm>
        </p:spPr>
        <p:txBody>
          <a:bodyPr/>
          <a:lstStyle/>
          <a:p>
            <a:pPr marL="0" indent="0" algn="just">
              <a:lnSpc>
                <a:spcPct val="120000"/>
              </a:lnSpc>
              <a:spcAft>
                <a:spcPts val="1200"/>
              </a:spcAft>
              <a:buNone/>
            </a:pPr>
            <a:r>
              <a:rPr lang="ru-RU" sz="1600" dirty="0" smtClean="0">
                <a:solidFill>
                  <a:srgbClr val="080808"/>
                </a:solidFill>
                <a:effectLst>
                  <a:outerShdw blurRad="38100" dist="38100" dir="2700000" algn="tl">
                    <a:srgbClr val="000000">
                      <a:alpha val="43137"/>
                    </a:srgbClr>
                  </a:outerShdw>
                </a:effectLst>
              </a:rPr>
              <a:t>   </a:t>
            </a:r>
            <a:r>
              <a:rPr lang="ru-RU" sz="1600" dirty="0" smtClean="0">
                <a:solidFill>
                  <a:srgbClr val="080808"/>
                </a:solidFill>
                <a:effectLst/>
              </a:rPr>
              <a:t>- </a:t>
            </a:r>
            <a:r>
              <a:rPr lang="ru-RU" sz="1650" dirty="0">
                <a:solidFill>
                  <a:srgbClr val="080808"/>
                </a:solidFill>
                <a:effectLst/>
              </a:rPr>
              <a:t>деятельность, действия (бездействие) граждан и организаций, в рамках которых должны соблюдаться обязательные требования, в том числе предъявляемые к гражданам и организациям, осуществляющим деятельность, действия (бездействие</a:t>
            </a:r>
            <a:r>
              <a:rPr lang="ru-RU" sz="1650" dirty="0" smtClean="0">
                <a:solidFill>
                  <a:srgbClr val="080808"/>
                </a:solidFill>
                <a:effectLst/>
              </a:rPr>
              <a:t>)</a:t>
            </a:r>
            <a:endParaRPr lang="ru-RU" sz="1650" dirty="0">
              <a:solidFill>
                <a:srgbClr val="080808"/>
              </a:solidFill>
              <a:effectLst/>
            </a:endParaRPr>
          </a:p>
          <a:p>
            <a:pPr marL="0" indent="0" algn="just">
              <a:lnSpc>
                <a:spcPct val="120000"/>
              </a:lnSpc>
              <a:spcAft>
                <a:spcPts val="1200"/>
              </a:spcAft>
              <a:buNone/>
            </a:pPr>
            <a:r>
              <a:rPr lang="ru-RU" sz="1650" dirty="0" smtClean="0">
                <a:solidFill>
                  <a:srgbClr val="080808"/>
                </a:solidFill>
                <a:effectLst/>
              </a:rPr>
              <a:t>   - </a:t>
            </a:r>
            <a:r>
              <a:rPr lang="ru-RU" sz="1650" dirty="0">
                <a:solidFill>
                  <a:srgbClr val="080808"/>
                </a:solidFill>
                <a:effectLst/>
              </a:rPr>
              <a:t>здания, помещения, сооружения, линейные объекты, в том числе объекты, оказывающие негативное воздействие на окружающую </a:t>
            </a:r>
            <a:r>
              <a:rPr lang="ru-RU" sz="1650" dirty="0" smtClean="0">
                <a:solidFill>
                  <a:srgbClr val="080808"/>
                </a:solidFill>
                <a:effectLst/>
              </a:rPr>
              <a:t>среду (НВОС), </a:t>
            </a:r>
            <a:r>
              <a:rPr lang="ru-RU" sz="1650" dirty="0">
                <a:solidFill>
                  <a:srgbClr val="080808"/>
                </a:solidFill>
                <a:effectLst/>
              </a:rPr>
              <a:t>территории, оборудование, устройства, предметы, материалы, транспортные средства и другие объекты, которыми граждане и организации владеют и (или) пользуются и к которым предъявляются обязательные </a:t>
            </a:r>
            <a:r>
              <a:rPr lang="ru-RU" sz="1650" dirty="0" smtClean="0">
                <a:solidFill>
                  <a:srgbClr val="080808"/>
                </a:solidFill>
                <a:effectLst/>
              </a:rPr>
              <a:t>требования</a:t>
            </a:r>
            <a:endParaRPr lang="ru-RU" sz="1650" dirty="0">
              <a:solidFill>
                <a:srgbClr val="080808"/>
              </a:solidFill>
              <a:effectLst/>
            </a:endParaRPr>
          </a:p>
          <a:p>
            <a:pPr marL="0" indent="0" algn="just">
              <a:lnSpc>
                <a:spcPct val="120000"/>
              </a:lnSpc>
              <a:spcAft>
                <a:spcPts val="1200"/>
              </a:spcAft>
              <a:buNone/>
            </a:pPr>
            <a:r>
              <a:rPr lang="ru-RU" sz="1650" dirty="0" smtClean="0">
                <a:solidFill>
                  <a:srgbClr val="080808"/>
                </a:solidFill>
                <a:effectLst/>
              </a:rPr>
              <a:t>   - </a:t>
            </a:r>
            <a:r>
              <a:rPr lang="ru-RU" sz="1650" dirty="0">
                <a:solidFill>
                  <a:srgbClr val="080808"/>
                </a:solidFill>
                <a:effectLst/>
              </a:rPr>
              <a:t>природные и природно-антропогенные объекты, не находящиеся во владении (и) или пользовании граждан или организаций, к которым предъявляются обязательные </a:t>
            </a:r>
            <a:r>
              <a:rPr lang="ru-RU" sz="1650" dirty="0" smtClean="0">
                <a:solidFill>
                  <a:srgbClr val="080808"/>
                </a:solidFill>
                <a:effectLst/>
              </a:rPr>
              <a:t>требования</a:t>
            </a:r>
            <a:endParaRPr lang="ru-RU" sz="1650" dirty="0">
              <a:solidFill>
                <a:srgbClr val="080808"/>
              </a:solidFill>
              <a:effectLst/>
            </a:endParaRPr>
          </a:p>
        </p:txBody>
      </p:sp>
    </p:spTree>
    <p:extLst>
      <p:ext uri="{BB962C8B-B14F-4D97-AF65-F5344CB8AC3E}">
        <p14:creationId xmlns:p14="http://schemas.microsoft.com/office/powerpoint/2010/main" val="370079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266700"/>
            <a:ext cx="8229600" cy="5105400"/>
          </a:xfrm>
        </p:spPr>
        <p:txBody>
          <a:bodyPr/>
          <a:lstStyle/>
          <a:p>
            <a:pPr marL="0" indent="0" algn="just">
              <a:spcBef>
                <a:spcPts val="0"/>
              </a:spcBef>
              <a:spcAft>
                <a:spcPts val="600"/>
              </a:spcAft>
              <a:buNone/>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100" b="1" dirty="0" smtClean="0">
                <a:solidFill>
                  <a:srgbClr val="080808"/>
                </a:solidFill>
                <a:effectLst/>
                <a:latin typeface="Times New Roman" panose="02020603050405020304" pitchFamily="18" charset="0"/>
                <a:cs typeface="Times New Roman" panose="02020603050405020304" pitchFamily="18" charset="0"/>
              </a:rPr>
              <a:t>Предметом </a:t>
            </a:r>
            <a:r>
              <a:rPr lang="ru-RU" sz="2100" b="1" dirty="0">
                <a:solidFill>
                  <a:srgbClr val="080808"/>
                </a:solidFill>
                <a:effectLst/>
                <a:latin typeface="Times New Roman" panose="02020603050405020304" pitchFamily="18" charset="0"/>
                <a:cs typeface="Times New Roman" panose="02020603050405020304" pitchFamily="18" charset="0"/>
              </a:rPr>
              <a:t>государственного экологического контроля (надзора) является соблюдение гражданами и организациями обязательных требований в области охраны окружающей среды, включая </a:t>
            </a:r>
            <a:r>
              <a:rPr lang="ru-RU" sz="2100" b="1" dirty="0" smtClean="0">
                <a:solidFill>
                  <a:srgbClr val="080808"/>
                </a:solidFill>
                <a:effectLst/>
                <a:latin typeface="Times New Roman" panose="02020603050405020304" pitchFamily="18" charset="0"/>
                <a:cs typeface="Times New Roman" panose="02020603050405020304" pitchFamily="18" charset="0"/>
              </a:rPr>
              <a:t>требования, содержащиеся </a:t>
            </a:r>
            <a:r>
              <a:rPr lang="ru-RU" sz="2100" b="1" dirty="0">
                <a:solidFill>
                  <a:srgbClr val="080808"/>
                </a:solidFill>
                <a:effectLst/>
                <a:latin typeface="Times New Roman" panose="02020603050405020304" pitchFamily="18" charset="0"/>
                <a:cs typeface="Times New Roman" panose="02020603050405020304" pitchFamily="18" charset="0"/>
              </a:rPr>
              <a:t>в разрешительных документах и установленные в соответствии </a:t>
            </a:r>
            <a:r>
              <a:rPr lang="ru-RU" sz="2100" b="1" dirty="0" smtClean="0">
                <a:solidFill>
                  <a:srgbClr val="080808"/>
                </a:solidFill>
                <a:effectLst/>
                <a:latin typeface="Times New Roman" panose="02020603050405020304" pitchFamily="18" charset="0"/>
                <a:cs typeface="Times New Roman" panose="02020603050405020304" pitchFamily="18" charset="0"/>
              </a:rPr>
              <a:t>с:</a:t>
            </a:r>
          </a:p>
          <a:p>
            <a:pPr algn="just">
              <a:spcBef>
                <a:spcPts val="0"/>
              </a:spcBef>
              <a:spcAft>
                <a:spcPts val="600"/>
              </a:spcAft>
              <a:buFont typeface="Wingdings" panose="05000000000000000000" pitchFamily="2" charset="2"/>
              <a:buChar char="v"/>
            </a:pPr>
            <a:r>
              <a:rPr lang="ru-RU" sz="2100" dirty="0" smtClean="0">
                <a:solidFill>
                  <a:srgbClr val="080808"/>
                </a:solidFill>
                <a:effectLst/>
                <a:latin typeface="Times New Roman" panose="02020603050405020304" pitchFamily="18" charset="0"/>
                <a:cs typeface="Times New Roman" panose="02020603050405020304" pitchFamily="18" charset="0"/>
              </a:rPr>
              <a:t>Водным </a:t>
            </a:r>
            <a:r>
              <a:rPr lang="ru-RU" sz="2100" dirty="0">
                <a:solidFill>
                  <a:srgbClr val="080808"/>
                </a:solidFill>
                <a:effectLst/>
                <a:latin typeface="Times New Roman" panose="02020603050405020304" pitchFamily="18" charset="0"/>
                <a:cs typeface="Times New Roman" panose="02020603050405020304" pitchFamily="18" charset="0"/>
              </a:rPr>
              <a:t>кодексом Российской Федерации, </a:t>
            </a:r>
            <a:endParaRPr lang="ru-RU" sz="2100" dirty="0" smtClean="0">
              <a:solidFill>
                <a:srgbClr val="080808"/>
              </a:solidFill>
              <a:effectLst/>
              <a:latin typeface="Times New Roman" panose="02020603050405020304" pitchFamily="18" charset="0"/>
              <a:cs typeface="Times New Roman" panose="02020603050405020304" pitchFamily="18" charset="0"/>
            </a:endParaRPr>
          </a:p>
          <a:p>
            <a:pPr algn="just">
              <a:spcBef>
                <a:spcPts val="0"/>
              </a:spcBef>
              <a:spcAft>
                <a:spcPts val="600"/>
              </a:spcAft>
              <a:buFont typeface="Wingdings" panose="05000000000000000000" pitchFamily="2" charset="2"/>
              <a:buChar char="v"/>
            </a:pPr>
            <a:r>
              <a:rPr lang="ru-RU" sz="2100" dirty="0" smtClean="0">
                <a:solidFill>
                  <a:srgbClr val="080808"/>
                </a:solidFill>
                <a:effectLst/>
                <a:latin typeface="Times New Roman" panose="02020603050405020304" pitchFamily="18" charset="0"/>
                <a:cs typeface="Times New Roman" panose="02020603050405020304" pitchFamily="18" charset="0"/>
              </a:rPr>
              <a:t>Федеральным законом от 10.01.2002 № 7-ФЗ "Об </a:t>
            </a:r>
            <a:r>
              <a:rPr lang="ru-RU" sz="2100" dirty="0">
                <a:solidFill>
                  <a:srgbClr val="080808"/>
                </a:solidFill>
                <a:effectLst/>
                <a:latin typeface="Times New Roman" panose="02020603050405020304" pitchFamily="18" charset="0"/>
                <a:cs typeface="Times New Roman" panose="02020603050405020304" pitchFamily="18" charset="0"/>
              </a:rPr>
              <a:t>охране окружающей среды", </a:t>
            </a:r>
            <a:endParaRPr lang="ru-RU" sz="2100" dirty="0" smtClean="0">
              <a:solidFill>
                <a:srgbClr val="080808"/>
              </a:solidFill>
              <a:effectLst/>
              <a:latin typeface="Times New Roman" panose="02020603050405020304" pitchFamily="18" charset="0"/>
              <a:cs typeface="Times New Roman" panose="02020603050405020304" pitchFamily="18" charset="0"/>
            </a:endParaRPr>
          </a:p>
          <a:p>
            <a:pPr algn="just">
              <a:spcBef>
                <a:spcPts val="0"/>
              </a:spcBef>
              <a:spcAft>
                <a:spcPts val="600"/>
              </a:spcAft>
              <a:buFont typeface="Wingdings" panose="05000000000000000000" pitchFamily="2" charset="2"/>
              <a:buChar char="v"/>
            </a:pPr>
            <a:r>
              <a:rPr lang="ru-RU" sz="2100" dirty="0" smtClean="0">
                <a:solidFill>
                  <a:srgbClr val="080808"/>
                </a:solidFill>
                <a:effectLst/>
                <a:latin typeface="Times New Roman" panose="02020603050405020304" pitchFamily="18" charset="0"/>
                <a:cs typeface="Times New Roman" panose="02020603050405020304" pitchFamily="18" charset="0"/>
              </a:rPr>
              <a:t>Федеральным законом от 24.06.1998 № 89-ФЗ </a:t>
            </a:r>
            <a:r>
              <a:rPr lang="ru-RU" sz="2100" dirty="0">
                <a:solidFill>
                  <a:srgbClr val="080808"/>
                </a:solidFill>
                <a:effectLst/>
                <a:latin typeface="Times New Roman" panose="02020603050405020304" pitchFamily="18" charset="0"/>
                <a:cs typeface="Times New Roman" panose="02020603050405020304" pitchFamily="18" charset="0"/>
              </a:rPr>
              <a:t>"Об отходах производства и потребления", </a:t>
            </a:r>
            <a:endParaRPr lang="ru-RU" sz="2100" dirty="0" smtClean="0">
              <a:solidFill>
                <a:srgbClr val="080808"/>
              </a:solidFill>
              <a:effectLst/>
              <a:latin typeface="Times New Roman" panose="02020603050405020304" pitchFamily="18" charset="0"/>
              <a:cs typeface="Times New Roman" panose="02020603050405020304" pitchFamily="18" charset="0"/>
            </a:endParaRPr>
          </a:p>
          <a:p>
            <a:pPr algn="just">
              <a:spcBef>
                <a:spcPts val="0"/>
              </a:spcBef>
              <a:spcAft>
                <a:spcPts val="600"/>
              </a:spcAft>
              <a:buFont typeface="Wingdings" panose="05000000000000000000" pitchFamily="2" charset="2"/>
              <a:buChar char="v"/>
            </a:pPr>
            <a:r>
              <a:rPr lang="ru-RU" sz="2100" dirty="0" smtClean="0">
                <a:solidFill>
                  <a:srgbClr val="080808"/>
                </a:solidFill>
                <a:effectLst/>
                <a:latin typeface="Times New Roman" panose="02020603050405020304" pitchFamily="18" charset="0"/>
                <a:cs typeface="Times New Roman" panose="02020603050405020304" pitchFamily="18" charset="0"/>
              </a:rPr>
              <a:t>Федеральным </a:t>
            </a:r>
            <a:r>
              <a:rPr lang="ru-RU" sz="2100" dirty="0">
                <a:solidFill>
                  <a:srgbClr val="080808"/>
                </a:solidFill>
                <a:effectLst/>
                <a:latin typeface="Times New Roman" panose="02020603050405020304" pitchFamily="18" charset="0"/>
                <a:cs typeface="Times New Roman" panose="02020603050405020304" pitchFamily="18" charset="0"/>
              </a:rPr>
              <a:t>законом </a:t>
            </a:r>
            <a:r>
              <a:rPr lang="ru-RU" sz="2100" dirty="0" smtClean="0">
                <a:solidFill>
                  <a:srgbClr val="080808"/>
                </a:solidFill>
                <a:effectLst/>
                <a:latin typeface="Times New Roman" panose="02020603050405020304" pitchFamily="18" charset="0"/>
                <a:cs typeface="Times New Roman" panose="02020603050405020304" pitchFamily="18" charset="0"/>
              </a:rPr>
              <a:t>от 04.05.1999 № 96-ФЗ "Об </a:t>
            </a:r>
            <a:r>
              <a:rPr lang="ru-RU" sz="2100" dirty="0">
                <a:solidFill>
                  <a:srgbClr val="080808"/>
                </a:solidFill>
                <a:effectLst/>
                <a:latin typeface="Times New Roman" panose="02020603050405020304" pitchFamily="18" charset="0"/>
                <a:cs typeface="Times New Roman" panose="02020603050405020304" pitchFamily="18" charset="0"/>
              </a:rPr>
              <a:t>охране атмосферного воздуха ",</a:t>
            </a:r>
            <a:endParaRPr lang="ru-RU" sz="2100" dirty="0" smtClean="0">
              <a:solidFill>
                <a:srgbClr val="080808"/>
              </a:solidFill>
              <a:effectLst/>
              <a:latin typeface="Times New Roman" panose="02020603050405020304" pitchFamily="18" charset="0"/>
              <a:cs typeface="Times New Roman" panose="02020603050405020304" pitchFamily="18" charset="0"/>
            </a:endParaRPr>
          </a:p>
          <a:p>
            <a:pPr marL="0" indent="0" algn="just">
              <a:spcBef>
                <a:spcPts val="0"/>
              </a:spcBef>
              <a:spcAft>
                <a:spcPts val="600"/>
              </a:spcAft>
              <a:buNone/>
            </a:pPr>
            <a:r>
              <a:rPr lang="ru-RU" sz="2100" dirty="0" smtClean="0">
                <a:solidFill>
                  <a:srgbClr val="080808"/>
                </a:solidFill>
                <a:effectLst/>
                <a:latin typeface="Times New Roman" panose="02020603050405020304" pitchFamily="18" charset="0"/>
                <a:cs typeface="Times New Roman" panose="02020603050405020304" pitchFamily="18" charset="0"/>
              </a:rPr>
              <a:t>и </a:t>
            </a:r>
            <a:r>
              <a:rPr lang="ru-RU" sz="2100" dirty="0">
                <a:solidFill>
                  <a:srgbClr val="080808"/>
                </a:solidFill>
                <a:effectLst/>
                <a:latin typeface="Times New Roman" panose="02020603050405020304" pitchFamily="18" charset="0"/>
                <a:cs typeface="Times New Roman" panose="02020603050405020304" pitchFamily="18" charset="0"/>
              </a:rPr>
              <a:t>принятыми в соответствии с ними иными нормативными правовыми актами Российской Федерации, законами и иными нормативными правовыми актами субъекта Российской </a:t>
            </a:r>
            <a:r>
              <a:rPr lang="ru-RU" sz="2100" dirty="0" smtClean="0">
                <a:solidFill>
                  <a:srgbClr val="080808"/>
                </a:solidFill>
                <a:effectLst/>
                <a:latin typeface="Times New Roman" panose="02020603050405020304" pitchFamily="18" charset="0"/>
                <a:cs typeface="Times New Roman" panose="02020603050405020304" pitchFamily="18" charset="0"/>
              </a:rPr>
              <a:t>Федерации.</a:t>
            </a:r>
          </a:p>
        </p:txBody>
      </p:sp>
    </p:spTree>
    <p:extLst>
      <p:ext uri="{BB962C8B-B14F-4D97-AF65-F5344CB8AC3E}">
        <p14:creationId xmlns:p14="http://schemas.microsoft.com/office/powerpoint/2010/main" val="1262240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000" y="266700"/>
            <a:ext cx="8382000" cy="5181600"/>
          </a:xfrm>
        </p:spPr>
        <p:txBody>
          <a:bodyPr/>
          <a:lstStyle/>
          <a:p>
            <a:pPr marL="0" indent="0" algn="ctr">
              <a:lnSpc>
                <a:spcPct val="110000"/>
              </a:lnSpc>
              <a:spcAft>
                <a:spcPts val="600"/>
              </a:spcAft>
              <a:buNone/>
            </a:pPr>
            <a:r>
              <a:rPr lang="ru-RU" sz="2000" b="1" dirty="0" smtClean="0">
                <a:solidFill>
                  <a:srgbClr val="080808"/>
                </a:solidFill>
                <a:effectLst/>
              </a:rPr>
              <a:t>К </a:t>
            </a:r>
            <a:r>
              <a:rPr lang="ru-RU" sz="2000" b="1" dirty="0">
                <a:solidFill>
                  <a:srgbClr val="080808"/>
                </a:solidFill>
                <a:effectLst/>
              </a:rPr>
              <a:t>разрешительным </a:t>
            </a:r>
            <a:r>
              <a:rPr lang="ru-RU" sz="2000" b="1" dirty="0" smtClean="0">
                <a:solidFill>
                  <a:srgbClr val="080808"/>
                </a:solidFill>
                <a:effectLst/>
              </a:rPr>
              <a:t>документам </a:t>
            </a:r>
            <a:r>
              <a:rPr lang="ru-RU" sz="2000" b="1" dirty="0">
                <a:solidFill>
                  <a:srgbClr val="080808"/>
                </a:solidFill>
                <a:effectLst/>
              </a:rPr>
              <a:t>относятся:</a:t>
            </a:r>
          </a:p>
          <a:p>
            <a:pPr marL="0" indent="0" algn="just">
              <a:lnSpc>
                <a:spcPct val="110000"/>
              </a:lnSpc>
              <a:spcAft>
                <a:spcPts val="600"/>
              </a:spcAft>
              <a:buNone/>
            </a:pPr>
            <a:r>
              <a:rPr lang="ru-RU" sz="1400" b="1" dirty="0" smtClean="0">
                <a:solidFill>
                  <a:srgbClr val="080808"/>
                </a:solidFill>
                <a:effectLst/>
              </a:rPr>
              <a:t>- </a:t>
            </a:r>
            <a:r>
              <a:rPr lang="ru-RU" sz="1500" dirty="0" smtClean="0">
                <a:solidFill>
                  <a:srgbClr val="080808"/>
                </a:solidFill>
                <a:effectLst/>
              </a:rPr>
              <a:t>разрешение </a:t>
            </a:r>
            <a:r>
              <a:rPr lang="ru-RU" sz="1500" dirty="0">
                <a:solidFill>
                  <a:srgbClr val="080808"/>
                </a:solidFill>
                <a:effectLst/>
              </a:rPr>
              <a:t>на сбросы загрязняющих веществ (за исключением радиоактивных веществ) и микроорганизмов в водные объекты, лимиты на сбросы загрязняющих </a:t>
            </a:r>
            <a:r>
              <a:rPr lang="ru-RU" sz="1500" dirty="0" smtClean="0">
                <a:solidFill>
                  <a:srgbClr val="080808"/>
                </a:solidFill>
                <a:effectLst/>
              </a:rPr>
              <a:t>веществ</a:t>
            </a:r>
            <a:endParaRPr lang="ru-RU" sz="1500" dirty="0">
              <a:solidFill>
                <a:srgbClr val="080808"/>
              </a:solidFill>
              <a:effectLst/>
            </a:endParaRPr>
          </a:p>
          <a:p>
            <a:pPr marL="0" indent="0" algn="just">
              <a:lnSpc>
                <a:spcPct val="110000"/>
              </a:lnSpc>
              <a:spcAft>
                <a:spcPts val="600"/>
              </a:spcAft>
              <a:buNone/>
            </a:pPr>
            <a:r>
              <a:rPr lang="ru-RU" sz="1500" dirty="0" smtClean="0">
                <a:solidFill>
                  <a:srgbClr val="080808"/>
                </a:solidFill>
                <a:effectLst/>
              </a:rPr>
              <a:t>- установленные </a:t>
            </a:r>
            <a:r>
              <a:rPr lang="ru-RU" sz="1500" dirty="0">
                <a:solidFill>
                  <a:srgbClr val="080808"/>
                </a:solidFill>
                <a:effectLst/>
              </a:rPr>
              <a:t>нормативы допустимых выбросов, временно разрешенные выбросы, разрешение на выбросы загрязняющих веществ в атмосферный воздух (за исключением радиоактивных</a:t>
            </a:r>
            <a:r>
              <a:rPr lang="ru-RU" sz="1500" dirty="0" smtClean="0">
                <a:solidFill>
                  <a:srgbClr val="080808"/>
                </a:solidFill>
                <a:effectLst/>
              </a:rPr>
              <a:t>)</a:t>
            </a:r>
            <a:endParaRPr lang="ru-RU" sz="1500" dirty="0">
              <a:solidFill>
                <a:srgbClr val="080808"/>
              </a:solidFill>
              <a:effectLst/>
            </a:endParaRPr>
          </a:p>
          <a:p>
            <a:pPr marL="0" indent="0" algn="just">
              <a:lnSpc>
                <a:spcPct val="110000"/>
              </a:lnSpc>
              <a:spcAft>
                <a:spcPts val="600"/>
              </a:spcAft>
              <a:buNone/>
            </a:pPr>
            <a:r>
              <a:rPr lang="ru-RU" sz="1500" dirty="0" smtClean="0">
                <a:solidFill>
                  <a:srgbClr val="080808"/>
                </a:solidFill>
                <a:effectLst/>
              </a:rPr>
              <a:t>- утвержденные </a:t>
            </a:r>
            <a:r>
              <a:rPr lang="ru-RU" sz="1500" dirty="0">
                <a:solidFill>
                  <a:srgbClr val="080808"/>
                </a:solidFill>
                <a:effectLst/>
              </a:rPr>
              <a:t>нормативы допустимых сбросов веществ (за исключением радиоактивных веществ) и микроорганизмов в водные </a:t>
            </a:r>
            <a:r>
              <a:rPr lang="ru-RU" sz="1500" dirty="0" smtClean="0">
                <a:solidFill>
                  <a:srgbClr val="080808"/>
                </a:solidFill>
                <a:effectLst/>
              </a:rPr>
              <a:t>объекты </a:t>
            </a:r>
            <a:r>
              <a:rPr lang="ru-RU" sz="1500" dirty="0">
                <a:solidFill>
                  <a:srgbClr val="080808"/>
                </a:solidFill>
                <a:effectLst/>
              </a:rPr>
              <a:t>для </a:t>
            </a:r>
            <a:r>
              <a:rPr lang="ru-RU" sz="1500" dirty="0" smtClean="0">
                <a:solidFill>
                  <a:srgbClr val="080808"/>
                </a:solidFill>
                <a:effectLst/>
              </a:rPr>
              <a:t>водопользователей</a:t>
            </a:r>
            <a:endParaRPr lang="ru-RU" sz="1500" dirty="0">
              <a:solidFill>
                <a:srgbClr val="080808"/>
              </a:solidFill>
              <a:effectLst/>
            </a:endParaRPr>
          </a:p>
          <a:p>
            <a:pPr marL="0" indent="0" algn="just">
              <a:lnSpc>
                <a:spcPct val="110000"/>
              </a:lnSpc>
              <a:spcAft>
                <a:spcPts val="600"/>
              </a:spcAft>
              <a:buNone/>
            </a:pPr>
            <a:r>
              <a:rPr lang="ru-RU" sz="1500" dirty="0" smtClean="0">
                <a:solidFill>
                  <a:srgbClr val="080808"/>
                </a:solidFill>
                <a:effectLst/>
              </a:rPr>
              <a:t>- свидетельство </a:t>
            </a:r>
            <a:r>
              <a:rPr lang="ru-RU" sz="1500" dirty="0">
                <a:solidFill>
                  <a:srgbClr val="080808"/>
                </a:solidFill>
                <a:effectLst/>
              </a:rPr>
              <a:t>о постановке </a:t>
            </a:r>
            <a:r>
              <a:rPr lang="ru-RU" sz="1500" dirty="0" smtClean="0">
                <a:solidFill>
                  <a:srgbClr val="080808"/>
                </a:solidFill>
                <a:effectLst/>
              </a:rPr>
              <a:t>объекта</a:t>
            </a:r>
            <a:r>
              <a:rPr lang="ru-RU" sz="1500" dirty="0">
                <a:solidFill>
                  <a:srgbClr val="080808"/>
                </a:solidFill>
                <a:effectLst/>
              </a:rPr>
              <a:t> </a:t>
            </a:r>
            <a:r>
              <a:rPr lang="ru-RU" sz="1500" dirty="0" smtClean="0">
                <a:solidFill>
                  <a:srgbClr val="080808"/>
                </a:solidFill>
                <a:effectLst/>
              </a:rPr>
              <a:t>НВОС </a:t>
            </a:r>
            <a:r>
              <a:rPr lang="ru-RU" sz="1500" dirty="0">
                <a:solidFill>
                  <a:srgbClr val="080808"/>
                </a:solidFill>
                <a:effectLst/>
              </a:rPr>
              <a:t>на государственный </a:t>
            </a:r>
            <a:r>
              <a:rPr lang="ru-RU" sz="1500" dirty="0" smtClean="0">
                <a:solidFill>
                  <a:srgbClr val="080808"/>
                </a:solidFill>
                <a:effectLst/>
              </a:rPr>
              <a:t>учет</a:t>
            </a:r>
            <a:endParaRPr lang="ru-RU" sz="1500" dirty="0">
              <a:solidFill>
                <a:srgbClr val="080808"/>
              </a:solidFill>
              <a:effectLst/>
            </a:endParaRPr>
          </a:p>
          <a:p>
            <a:pPr marL="0" indent="0" algn="just">
              <a:lnSpc>
                <a:spcPct val="110000"/>
              </a:lnSpc>
              <a:spcAft>
                <a:spcPts val="600"/>
              </a:spcAft>
              <a:buNone/>
            </a:pPr>
            <a:r>
              <a:rPr lang="ru-RU" sz="1500" dirty="0" smtClean="0">
                <a:solidFill>
                  <a:srgbClr val="080808"/>
                </a:solidFill>
                <a:effectLst/>
              </a:rPr>
              <a:t>- свидетельство </a:t>
            </a:r>
            <a:r>
              <a:rPr lang="ru-RU" sz="1500" dirty="0">
                <a:solidFill>
                  <a:srgbClr val="080808"/>
                </a:solidFill>
                <a:effectLst/>
              </a:rPr>
              <a:t>об актуализации сведений об объекте, оказывающем негативное воздействие на окружающую </a:t>
            </a:r>
            <a:r>
              <a:rPr lang="ru-RU" sz="1500" dirty="0" smtClean="0">
                <a:solidFill>
                  <a:srgbClr val="080808"/>
                </a:solidFill>
                <a:effectLst/>
              </a:rPr>
              <a:t>среду</a:t>
            </a:r>
            <a:endParaRPr lang="ru-RU" sz="1500" dirty="0">
              <a:solidFill>
                <a:srgbClr val="080808"/>
              </a:solidFill>
              <a:effectLst/>
            </a:endParaRPr>
          </a:p>
          <a:p>
            <a:pPr marL="0" indent="0" algn="just">
              <a:lnSpc>
                <a:spcPct val="110000"/>
              </a:lnSpc>
              <a:spcAft>
                <a:spcPts val="600"/>
              </a:spcAft>
              <a:buNone/>
            </a:pPr>
            <a:r>
              <a:rPr lang="ru-RU" sz="1500" dirty="0" smtClean="0">
                <a:solidFill>
                  <a:srgbClr val="080808"/>
                </a:solidFill>
                <a:effectLst/>
              </a:rPr>
              <a:t>- договор водопользования</a:t>
            </a:r>
            <a:endParaRPr lang="ru-RU" sz="1500" dirty="0">
              <a:solidFill>
                <a:srgbClr val="080808"/>
              </a:solidFill>
              <a:effectLst/>
            </a:endParaRPr>
          </a:p>
          <a:p>
            <a:pPr marL="0" indent="0" algn="just">
              <a:lnSpc>
                <a:spcPct val="110000"/>
              </a:lnSpc>
              <a:spcAft>
                <a:spcPts val="600"/>
              </a:spcAft>
              <a:buNone/>
            </a:pPr>
            <a:r>
              <a:rPr lang="ru-RU" sz="1500" dirty="0" smtClean="0">
                <a:solidFill>
                  <a:srgbClr val="080808"/>
                </a:solidFill>
                <a:effectLst/>
              </a:rPr>
              <a:t>- решение </a:t>
            </a:r>
            <a:r>
              <a:rPr lang="ru-RU" sz="1500" dirty="0">
                <a:solidFill>
                  <a:srgbClr val="080808"/>
                </a:solidFill>
                <a:effectLst/>
              </a:rPr>
              <a:t>о предоставлении водного объекта в </a:t>
            </a:r>
            <a:r>
              <a:rPr lang="ru-RU" sz="1500" dirty="0" smtClean="0">
                <a:solidFill>
                  <a:srgbClr val="080808"/>
                </a:solidFill>
                <a:effectLst/>
              </a:rPr>
              <a:t>пользование</a:t>
            </a:r>
            <a:endParaRPr lang="ru-RU" sz="1500" dirty="0">
              <a:solidFill>
                <a:srgbClr val="080808"/>
              </a:solidFill>
              <a:effectLst/>
            </a:endParaRPr>
          </a:p>
          <a:p>
            <a:pPr marL="0" indent="0" algn="just">
              <a:lnSpc>
                <a:spcPct val="110000"/>
              </a:lnSpc>
              <a:spcAft>
                <a:spcPts val="600"/>
              </a:spcAft>
              <a:buNone/>
            </a:pPr>
            <a:r>
              <a:rPr lang="ru-RU" sz="1500" dirty="0" smtClean="0">
                <a:solidFill>
                  <a:srgbClr val="080808"/>
                </a:solidFill>
                <a:effectLst/>
              </a:rPr>
              <a:t>- согласование </a:t>
            </a:r>
            <a:r>
              <a:rPr lang="ru-RU" sz="1500" dirty="0">
                <a:solidFill>
                  <a:srgbClr val="080808"/>
                </a:solidFill>
                <a:effectLst/>
              </a:rPr>
              <a:t>мероприятий по уменьшению выбросов загрязняющих веществ в атмосферный воздух в периоды неблагоприятных метеорологических </a:t>
            </a:r>
            <a:r>
              <a:rPr lang="ru-RU" sz="1500" dirty="0" smtClean="0">
                <a:solidFill>
                  <a:srgbClr val="080808"/>
                </a:solidFill>
                <a:effectLst/>
              </a:rPr>
              <a:t>условий</a:t>
            </a:r>
            <a:endParaRPr lang="ru-RU" sz="1500" dirty="0">
              <a:solidFill>
                <a:srgbClr val="080808"/>
              </a:solidFill>
              <a:effectLst/>
            </a:endParaRPr>
          </a:p>
          <a:p>
            <a:pPr marL="0" indent="0" algn="just">
              <a:lnSpc>
                <a:spcPct val="110000"/>
              </a:lnSpc>
              <a:spcAft>
                <a:spcPts val="600"/>
              </a:spcAft>
              <a:buNone/>
            </a:pPr>
            <a:r>
              <a:rPr lang="ru-RU" sz="1500" dirty="0" smtClean="0">
                <a:solidFill>
                  <a:srgbClr val="080808"/>
                </a:solidFill>
                <a:effectLst/>
              </a:rPr>
              <a:t>- решение </a:t>
            </a:r>
            <a:r>
              <a:rPr lang="ru-RU" sz="1500" dirty="0">
                <a:solidFill>
                  <a:srgbClr val="080808"/>
                </a:solidFill>
                <a:effectLst/>
              </a:rPr>
              <a:t>о подтверждении отнесения отходов к конкретному классу </a:t>
            </a:r>
            <a:r>
              <a:rPr lang="ru-RU" sz="1500" dirty="0" smtClean="0">
                <a:solidFill>
                  <a:srgbClr val="080808"/>
                </a:solidFill>
                <a:effectLst/>
              </a:rPr>
              <a:t>опасности</a:t>
            </a:r>
            <a:endParaRPr lang="ru-RU" sz="1500" dirty="0">
              <a:solidFill>
                <a:srgbClr val="080808"/>
              </a:solidFill>
              <a:effectLst/>
            </a:endParaRPr>
          </a:p>
        </p:txBody>
      </p:sp>
    </p:spTree>
    <p:extLst>
      <p:ext uri="{BB962C8B-B14F-4D97-AF65-F5344CB8AC3E}">
        <p14:creationId xmlns:p14="http://schemas.microsoft.com/office/powerpoint/2010/main" val="291275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304800" y="190500"/>
            <a:ext cx="8534400" cy="5257800"/>
          </a:xfrm>
        </p:spPr>
        <p:txBody>
          <a:bodyPr/>
          <a:lstStyle/>
          <a:p>
            <a:pPr marL="0" indent="0" algn="ctr">
              <a:spcAft>
                <a:spcPts val="1200"/>
              </a:spcAft>
              <a:buNone/>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	</a:t>
            </a: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Реализация </a:t>
            </a:r>
            <a:r>
              <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rPr>
              <a:t>мероприятий по переданным отдельным государственным полномочиям в сфере охраны окружающей среды осуществляется Департаментом городского хозяйства и экологии Администрации городского округа </a:t>
            </a: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Самара в виде:</a:t>
            </a:r>
            <a:endPar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spcBef>
                <a:spcPts val="0"/>
              </a:spcBef>
              <a:spcAft>
                <a:spcPts val="600"/>
              </a:spcAft>
            </a:pPr>
            <a:r>
              <a:rPr lang="ru-RU" sz="2200" dirty="0">
                <a:solidFill>
                  <a:srgbClr val="000000"/>
                </a:solidFill>
                <a:effectLst/>
                <a:cs typeface="Times New Roman" panose="02020603050405020304" pitchFamily="18" charset="0"/>
              </a:rPr>
              <a:t>к</a:t>
            </a:r>
            <a:r>
              <a:rPr lang="ru-RU" sz="2200" dirty="0" smtClean="0">
                <a:solidFill>
                  <a:srgbClr val="000000"/>
                </a:solidFill>
                <a:effectLst/>
                <a:cs typeface="Times New Roman" panose="02020603050405020304" pitchFamily="18" charset="0"/>
              </a:rPr>
              <a:t>онтрольных (надзорных) мероприятий</a:t>
            </a:r>
          </a:p>
          <a:p>
            <a:pPr algn="just">
              <a:spcBef>
                <a:spcPts val="0"/>
              </a:spcBef>
              <a:spcAft>
                <a:spcPts val="600"/>
              </a:spcAft>
            </a:pPr>
            <a:r>
              <a:rPr lang="ru-RU" sz="2200" dirty="0">
                <a:solidFill>
                  <a:srgbClr val="000000"/>
                </a:solidFill>
                <a:effectLst/>
                <a:cs typeface="Times New Roman" panose="02020603050405020304" pitchFamily="18" charset="0"/>
              </a:rPr>
              <a:t>п</a:t>
            </a:r>
            <a:r>
              <a:rPr lang="ru-RU" sz="2200" dirty="0" smtClean="0">
                <a:solidFill>
                  <a:srgbClr val="000000"/>
                </a:solidFill>
                <a:effectLst/>
                <a:cs typeface="Times New Roman" panose="02020603050405020304" pitchFamily="18" charset="0"/>
              </a:rPr>
              <a:t>рофилактических мероприятий</a:t>
            </a:r>
            <a:endParaRPr lang="ru-RU" sz="2200" dirty="0" smtClean="0">
              <a:solidFill>
                <a:srgbClr val="000000"/>
              </a:solidFill>
              <a:effectLst/>
            </a:endParaRPr>
          </a:p>
          <a:p>
            <a:pPr marL="0" indent="0" algn="ctr">
              <a:spcBef>
                <a:spcPts val="600"/>
              </a:spcBef>
              <a:spcAft>
                <a:spcPts val="1200"/>
              </a:spcAft>
              <a:buNone/>
            </a:pPr>
            <a:r>
              <a:rPr lang="ru-RU" sz="2400" b="1" dirty="0" smtClean="0">
                <a:solidFill>
                  <a:srgbClr val="000000"/>
                </a:solidFill>
              </a:rPr>
              <a:t>Контрольные </a:t>
            </a:r>
            <a:r>
              <a:rPr lang="ru-RU" sz="2400" b="1" dirty="0">
                <a:solidFill>
                  <a:srgbClr val="000000"/>
                </a:solidFill>
              </a:rPr>
              <a:t>(</a:t>
            </a:r>
            <a:r>
              <a:rPr lang="ru-RU" sz="2400" b="1" dirty="0" smtClean="0">
                <a:solidFill>
                  <a:srgbClr val="000000"/>
                </a:solidFill>
              </a:rPr>
              <a:t>надзорные) мероприятия:</a:t>
            </a:r>
            <a:endPar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spcBef>
                <a:spcPts val="0"/>
              </a:spcBef>
              <a:spcAft>
                <a:spcPts val="600"/>
              </a:spcAft>
            </a:pPr>
            <a:r>
              <a:rPr lang="ru-RU" sz="2200" dirty="0">
                <a:solidFill>
                  <a:srgbClr val="000000"/>
                </a:solidFill>
                <a:effectLst/>
              </a:rPr>
              <a:t>с взаимодействием с контролируемым лицом (требуется согласование с прокуратурой</a:t>
            </a:r>
            <a:r>
              <a:rPr lang="ru-RU" sz="2200" dirty="0" smtClean="0">
                <a:solidFill>
                  <a:srgbClr val="000000"/>
                </a:solidFill>
                <a:effectLst/>
              </a:rPr>
              <a:t>)</a:t>
            </a:r>
            <a:endParaRPr lang="ru-RU" sz="2200" dirty="0">
              <a:solidFill>
                <a:srgbClr val="000000"/>
              </a:solidFill>
              <a:effectLst/>
            </a:endParaRPr>
          </a:p>
          <a:p>
            <a:pPr algn="just">
              <a:spcBef>
                <a:spcPts val="0"/>
              </a:spcBef>
              <a:spcAft>
                <a:spcPts val="0"/>
              </a:spcAft>
            </a:pPr>
            <a:r>
              <a:rPr lang="ru-RU" sz="2200" dirty="0">
                <a:solidFill>
                  <a:srgbClr val="000000"/>
                </a:solidFill>
                <a:effectLst/>
              </a:rPr>
              <a:t>без взаимодействия с контролируемым лицом (не требуется согласования с прокуратурой</a:t>
            </a:r>
            <a:r>
              <a:rPr lang="ru-RU" sz="2200" dirty="0" smtClean="0">
                <a:solidFill>
                  <a:srgbClr val="000000"/>
                </a:solidFill>
                <a:effectLst/>
              </a:rPr>
              <a:t>)</a:t>
            </a:r>
            <a:endParaRPr lang="ru-RU" sz="2200" dirty="0">
              <a:solidFill>
                <a:srgbClr val="000000"/>
              </a:solidFill>
              <a:effectLst/>
            </a:endParaRPr>
          </a:p>
          <a:p>
            <a:pPr marL="0" indent="0" algn="just">
              <a:spcAft>
                <a:spcPts val="600"/>
              </a:spcAft>
              <a:buNone/>
            </a:pPr>
            <a:endPar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gn="just">
              <a:buNone/>
            </a:pP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	</a:t>
            </a:r>
            <a:endParaRPr lang="ru-RU" sz="2000" dirty="0">
              <a:solidFill>
                <a:srgbClr val="00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82829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90500"/>
            <a:ext cx="7924800" cy="5334000"/>
          </a:xfrm>
        </p:spPr>
        <p:txBody>
          <a:bodyPr/>
          <a:lstStyle/>
          <a:p>
            <a:pPr marL="0" indent="0" algn="ctr">
              <a:spcAft>
                <a:spcPts val="600"/>
              </a:spcAft>
              <a:buNone/>
            </a:pPr>
            <a:r>
              <a:rPr lang="ru-RU" sz="2200" b="1" dirty="0" smtClean="0">
                <a:solidFill>
                  <a:srgbClr val="000000"/>
                </a:solidFill>
                <a:effectLst>
                  <a:outerShdw blurRad="38100" dist="38100" dir="2700000" algn="tl">
                    <a:srgbClr val="000000">
                      <a:alpha val="43137"/>
                    </a:srgbClr>
                  </a:outerShdw>
                </a:effectLst>
              </a:rPr>
              <a:t>Взаимодействие </a:t>
            </a:r>
            <a:r>
              <a:rPr lang="ru-RU" sz="2200" b="1" dirty="0">
                <a:solidFill>
                  <a:srgbClr val="000000"/>
                </a:solidFill>
                <a:effectLst>
                  <a:outerShdw blurRad="38100" dist="38100" dir="2700000" algn="tl">
                    <a:srgbClr val="000000">
                      <a:alpha val="43137"/>
                    </a:srgbClr>
                  </a:outerShdw>
                </a:effectLst>
              </a:rPr>
              <a:t>с контролируемым лицом осуществляется при проведении следующих контрольных (надзорных) мероприятий:</a:t>
            </a:r>
          </a:p>
          <a:p>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rPr>
              <a:t>инспекционный </a:t>
            </a:r>
            <a:r>
              <a:rPr lang="ru-RU" sz="2200" dirty="0" smtClean="0">
                <a:solidFill>
                  <a:srgbClr val="000000"/>
                </a:solidFill>
                <a:effectLst/>
              </a:rPr>
              <a:t>визит</a:t>
            </a:r>
            <a:endParaRPr lang="ru-RU" sz="2200" dirty="0">
              <a:solidFill>
                <a:srgbClr val="000000"/>
              </a:solidFill>
              <a:effectLst/>
            </a:endParaRPr>
          </a:p>
          <a:p>
            <a:r>
              <a:rPr lang="ru-RU" sz="2200" dirty="0" smtClean="0">
                <a:solidFill>
                  <a:srgbClr val="000000"/>
                </a:solidFill>
                <a:effectLst/>
              </a:rPr>
              <a:t> </a:t>
            </a:r>
            <a:r>
              <a:rPr lang="ru-RU" sz="2200" dirty="0">
                <a:solidFill>
                  <a:srgbClr val="000000"/>
                </a:solidFill>
                <a:effectLst/>
              </a:rPr>
              <a:t>рейдовый </a:t>
            </a:r>
            <a:r>
              <a:rPr lang="ru-RU" sz="2200" dirty="0" smtClean="0">
                <a:solidFill>
                  <a:srgbClr val="000000"/>
                </a:solidFill>
                <a:effectLst/>
              </a:rPr>
              <a:t>осмотр</a:t>
            </a:r>
            <a:endParaRPr lang="ru-RU" sz="2200" dirty="0">
              <a:solidFill>
                <a:srgbClr val="000000"/>
              </a:solidFill>
              <a:effectLst/>
            </a:endParaRPr>
          </a:p>
          <a:p>
            <a:r>
              <a:rPr lang="ru-RU" sz="2200" dirty="0" smtClean="0">
                <a:solidFill>
                  <a:srgbClr val="000000"/>
                </a:solidFill>
                <a:effectLst/>
              </a:rPr>
              <a:t> </a:t>
            </a:r>
            <a:r>
              <a:rPr lang="ru-RU" sz="2200" dirty="0">
                <a:solidFill>
                  <a:srgbClr val="000000"/>
                </a:solidFill>
                <a:effectLst/>
              </a:rPr>
              <a:t>документарная </a:t>
            </a:r>
            <a:r>
              <a:rPr lang="ru-RU" sz="2200" dirty="0" smtClean="0">
                <a:solidFill>
                  <a:srgbClr val="000000"/>
                </a:solidFill>
                <a:effectLst/>
              </a:rPr>
              <a:t>проверка</a:t>
            </a:r>
            <a:endParaRPr lang="ru-RU" sz="2200" dirty="0">
              <a:solidFill>
                <a:srgbClr val="000000"/>
              </a:solidFill>
              <a:effectLst/>
            </a:endParaRPr>
          </a:p>
          <a:p>
            <a:pPr>
              <a:spcAft>
                <a:spcPts val="1200"/>
              </a:spcAft>
            </a:pPr>
            <a:r>
              <a:rPr lang="ru-RU" sz="2200" dirty="0" smtClean="0">
                <a:solidFill>
                  <a:srgbClr val="000000"/>
                </a:solidFill>
                <a:effectLst/>
              </a:rPr>
              <a:t> </a:t>
            </a:r>
            <a:r>
              <a:rPr lang="ru-RU" sz="2200" dirty="0">
                <a:solidFill>
                  <a:srgbClr val="000000"/>
                </a:solidFill>
                <a:effectLst/>
              </a:rPr>
              <a:t>выездная </a:t>
            </a:r>
            <a:r>
              <a:rPr lang="ru-RU" sz="2200" dirty="0" smtClean="0">
                <a:solidFill>
                  <a:srgbClr val="000000"/>
                </a:solidFill>
                <a:effectLst/>
              </a:rPr>
              <a:t>проверка</a:t>
            </a:r>
            <a:endParaRPr lang="ru-RU" sz="2200" dirty="0">
              <a:solidFill>
                <a:srgbClr val="000000"/>
              </a:solidFill>
              <a:effectLst/>
            </a:endParaRPr>
          </a:p>
          <a:p>
            <a:pPr marL="0" indent="0" algn="ctr">
              <a:spcAft>
                <a:spcPts val="600"/>
              </a:spcAft>
              <a:buNone/>
            </a:pPr>
            <a:r>
              <a:rPr lang="ru-RU" sz="2200" dirty="0">
                <a:solidFill>
                  <a:srgbClr val="000000"/>
                </a:solidFill>
                <a:effectLst>
                  <a:outerShdw blurRad="38100" dist="38100" dir="2700000" algn="tl">
                    <a:srgbClr val="000000">
                      <a:alpha val="43137"/>
                    </a:srgbClr>
                  </a:outerShdw>
                </a:effectLst>
              </a:rPr>
              <a:t>	</a:t>
            </a:r>
            <a:r>
              <a:rPr lang="ru-RU" sz="2200" b="1" dirty="0" smtClean="0">
                <a:solidFill>
                  <a:srgbClr val="000000"/>
                </a:solidFill>
                <a:effectLst>
                  <a:outerShdw blurRad="38100" dist="38100" dir="2700000" algn="tl">
                    <a:srgbClr val="000000">
                      <a:alpha val="43137"/>
                    </a:srgbClr>
                  </a:outerShdw>
                </a:effectLst>
              </a:rPr>
              <a:t>Без </a:t>
            </a:r>
            <a:r>
              <a:rPr lang="ru-RU" sz="2200" b="1" dirty="0">
                <a:solidFill>
                  <a:srgbClr val="000000"/>
                </a:solidFill>
                <a:effectLst>
                  <a:outerShdw blurRad="38100" dist="38100" dir="2700000" algn="tl">
                    <a:srgbClr val="000000">
                      <a:alpha val="43137"/>
                    </a:srgbClr>
                  </a:outerShdw>
                </a:effectLst>
              </a:rPr>
              <a:t>взаимодействия с контролируемым лицом проводятся следующие контрольные (надзорные) мероприятия:</a:t>
            </a:r>
          </a:p>
          <a:p>
            <a:r>
              <a:rPr lang="ru-RU" sz="2200" dirty="0" smtClean="0">
                <a:solidFill>
                  <a:srgbClr val="000000"/>
                </a:solidFill>
                <a:effectLst/>
              </a:rPr>
              <a:t>наблюдение </a:t>
            </a:r>
            <a:r>
              <a:rPr lang="ru-RU" sz="2200" dirty="0">
                <a:solidFill>
                  <a:srgbClr val="000000"/>
                </a:solidFill>
                <a:effectLst/>
              </a:rPr>
              <a:t>за соблюдением обязательных </a:t>
            </a:r>
            <a:r>
              <a:rPr lang="ru-RU" sz="2200" dirty="0" smtClean="0">
                <a:solidFill>
                  <a:srgbClr val="000000"/>
                </a:solidFill>
                <a:effectLst/>
              </a:rPr>
              <a:t>требований</a:t>
            </a:r>
            <a:endParaRPr lang="ru-RU" sz="2200" dirty="0">
              <a:solidFill>
                <a:srgbClr val="000000"/>
              </a:solidFill>
              <a:effectLst/>
            </a:endParaRPr>
          </a:p>
          <a:p>
            <a:r>
              <a:rPr lang="ru-RU" sz="2200" dirty="0" smtClean="0">
                <a:solidFill>
                  <a:srgbClr val="000000"/>
                </a:solidFill>
                <a:effectLst/>
              </a:rPr>
              <a:t>выездное обследование</a:t>
            </a:r>
            <a:endParaRPr lang="ru-RU" sz="2200" dirty="0">
              <a:solidFill>
                <a:srgbClr val="000000"/>
              </a:solidFill>
              <a:effectLst/>
            </a:endParaRPr>
          </a:p>
          <a:p>
            <a:pPr marL="0" indent="0">
              <a:buNone/>
            </a:pPr>
            <a:endParaRPr lang="ru-RU" dirty="0"/>
          </a:p>
        </p:txBody>
      </p:sp>
    </p:spTree>
    <p:extLst>
      <p:ext uri="{BB962C8B-B14F-4D97-AF65-F5344CB8AC3E}">
        <p14:creationId xmlns:p14="http://schemas.microsoft.com/office/powerpoint/2010/main" val="3622018532"/>
      </p:ext>
    </p:extLst>
  </p:cSld>
  <p:clrMapOvr>
    <a:masterClrMapping/>
  </p:clrMapOvr>
</p:sld>
</file>

<file path=ppt/theme/theme1.xml><?xml version="1.0" encoding="utf-8"?>
<a:theme xmlns:a="http://schemas.openxmlformats.org/drawingml/2006/main" name="Тема Office">
  <a:themeElements>
    <a:clrScheme name="Тема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fontScheme name="Тема Offic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ма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10759</TotalTime>
  <Words>3977</Words>
  <Application>Microsoft Office PowerPoint</Application>
  <PresentationFormat>Экран (16:10)</PresentationFormat>
  <Paragraphs>271</Paragraphs>
  <Slides>47</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Обобщение практики осуществления регионального государственного экологического надзора по результатам работы управления охраны окружающей среды Департамента городского хозяйства и экологии Администрации городского округа Самара за 12 месяцев 2025 года</vt:lpstr>
      <vt:lpstr>Презентация PowerPoint</vt:lpstr>
      <vt:lpstr>Презентация PowerPoint</vt:lpstr>
      <vt:lpstr>Региональный государственный экологический контроль (надзор) осуществляется</vt:lpstr>
      <vt:lpstr>К объектам государственного экологического контроля (надзора) относятся:</vt:lpstr>
      <vt:lpstr>Презентация PowerPoint</vt:lpstr>
      <vt:lpstr>Презентация PowerPoint</vt:lpstr>
      <vt:lpstr>Презентация PowerPoint</vt:lpstr>
      <vt:lpstr>Презентация PowerPoint</vt:lpstr>
      <vt:lpstr>Презентация PowerPoint</vt:lpstr>
      <vt:lpstr>Плановые проверки в 2025 году</vt:lpstr>
      <vt:lpstr>Всего надзорных мероприятий: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Категории объектов, оказывающих негативное воздействие на окружающую среду (НВОС)</vt:lpstr>
      <vt:lpstr>Реестр объектов оказывающих негативное воздействие на окружающую среду</vt:lpstr>
      <vt:lpstr>Презентация PowerPoint</vt:lpstr>
      <vt:lpstr>Для объектов II категории негативного воздействия предусмотрены следующие требования:</vt:lpstr>
      <vt:lpstr>Для объектов III категории негативного воздействия предусмотрено:</vt:lpstr>
      <vt:lpstr>Для объектов IV категории негативного воздействия предусмотрен список требований:</vt:lpstr>
      <vt:lpstr>Наиболее часто встречающиеся составы административных нарушений в сфере охраны окружающей среды</vt:lpstr>
      <vt:lpstr>Презентация PowerPoint</vt:lpstr>
      <vt:lpstr>Презентация PowerPoint</vt:lpstr>
      <vt:lpstr>Статья 8.2. Несоблюдение требований в области охраны окружающей среды при обращении с отходами производства и потребления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Васильев Сергей Сергеевич</dc:creator>
  <cp:lastModifiedBy>1</cp:lastModifiedBy>
  <cp:revision>975</cp:revision>
  <cp:lastPrinted>2023-03-15T06:10:26Z</cp:lastPrinted>
  <dcterms:created xsi:type="dcterms:W3CDTF">1999-12-02T05:36:26Z</dcterms:created>
  <dcterms:modified xsi:type="dcterms:W3CDTF">2026-04-14T11:17:41Z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TC011408041049</vt:lpwstr>
  </property>
</Properties>
</file>