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5"/>
  </p:notesMasterIdLst>
  <p:handoutMasterIdLst>
    <p:handoutMasterId r:id="rId46"/>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40" r:id="rId14"/>
    <p:sldId id="363" r:id="rId15"/>
    <p:sldId id="333" r:id="rId16"/>
    <p:sldId id="375" r:id="rId17"/>
    <p:sldId id="321" r:id="rId18"/>
    <p:sldId id="364" r:id="rId19"/>
    <p:sldId id="304" r:id="rId20"/>
    <p:sldId id="329" r:id="rId21"/>
    <p:sldId id="323" r:id="rId22"/>
    <p:sldId id="342" r:id="rId23"/>
    <p:sldId id="352" r:id="rId24"/>
    <p:sldId id="322" r:id="rId25"/>
    <p:sldId id="324" r:id="rId26"/>
    <p:sldId id="326" r:id="rId27"/>
    <p:sldId id="351" r:id="rId28"/>
    <p:sldId id="354" r:id="rId29"/>
    <p:sldId id="350" r:id="rId30"/>
    <p:sldId id="376" r:id="rId31"/>
    <p:sldId id="353" r:id="rId32"/>
    <p:sldId id="343" r:id="rId33"/>
    <p:sldId id="344" r:id="rId34"/>
    <p:sldId id="368" r:id="rId35"/>
    <p:sldId id="370" r:id="rId36"/>
    <p:sldId id="357" r:id="rId37"/>
    <p:sldId id="374" r:id="rId38"/>
    <p:sldId id="348" r:id="rId39"/>
    <p:sldId id="372" r:id="rId40"/>
    <p:sldId id="366" r:id="rId41"/>
    <p:sldId id="355" r:id="rId42"/>
    <p:sldId id="346" r:id="rId43"/>
    <p:sldId id="292" r:id="rId44"/>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80808"/>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582" y="-42"/>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32</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33</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42</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be-samara.ru/o-departamente/struktura/upravlenie-oxrany-okruzhayushhej-sred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sv.rpn.gov.ru/login" TargetMode="External"/><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истекший период 2024 года</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информирование;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обобщение правоприменительной практики;</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объявление предостережения;</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консультирование;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профилактический визит.</a:t>
            </a:r>
          </a:p>
          <a:p>
            <a:pPr marL="0" indent="0">
              <a:buNone/>
            </a:pPr>
            <a:endParaRPr lang="ru-RU" dirty="0"/>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a:solidFill>
                  <a:srgbClr val="000000"/>
                </a:solidFill>
              </a:rPr>
              <a:t>Особенности проведения плановых проверок в </a:t>
            </a:r>
            <a:r>
              <a:rPr lang="ru-RU" sz="2800" b="1" dirty="0" smtClean="0">
                <a:solidFill>
                  <a:srgbClr val="000000"/>
                </a:solidFill>
              </a:rPr>
              <a:t>2024 </a:t>
            </a:r>
            <a:r>
              <a:rPr lang="ru-RU" sz="2800" b="1" dirty="0">
                <a:solidFill>
                  <a:srgbClr val="000000"/>
                </a:solidFill>
              </a:rPr>
              <a:t>году</a:t>
            </a:r>
          </a:p>
        </p:txBody>
      </p:sp>
      <p:sp>
        <p:nvSpPr>
          <p:cNvPr id="3" name="Объект 2"/>
          <p:cNvSpPr>
            <a:spLocks noGrp="1"/>
          </p:cNvSpPr>
          <p:nvPr>
            <p:ph idx="1"/>
          </p:nvPr>
        </p:nvSpPr>
        <p:spPr>
          <a:xfrm>
            <a:off x="685800" y="1485900"/>
            <a:ext cx="7924800" cy="3505200"/>
          </a:xfrm>
        </p:spPr>
        <p:txBody>
          <a:bodyPr/>
          <a:lstStyle/>
          <a:p>
            <a:pPr marL="0" indent="0" algn="just">
              <a:spcAft>
                <a:spcPts val="600"/>
              </a:spcAft>
              <a:buNone/>
            </a:pPr>
            <a:r>
              <a:rPr lang="ru-RU" sz="1800" dirty="0" smtClean="0">
                <a:solidFill>
                  <a:schemeClr val="bg1">
                    <a:lumMod val="50000"/>
                  </a:schemeClr>
                </a:solidFill>
              </a:rPr>
              <a:t>	</a:t>
            </a:r>
            <a:r>
              <a:rPr lang="ru-RU" sz="2100" dirty="0">
                <a:solidFill>
                  <a:schemeClr val="bg1">
                    <a:lumMod val="50000"/>
                  </a:schemeClr>
                </a:solidFill>
              </a:rPr>
              <a:t>В связи с ограничениями, установленными постановлением Правительства РФ от 10.03.2022 № 336 «Об особенностях организации и осуществления государственного контроля (надзора), муниципального контроля</a:t>
            </a:r>
            <a:r>
              <a:rPr lang="ru-RU" sz="2100" dirty="0" smtClean="0">
                <a:solidFill>
                  <a:schemeClr val="bg1">
                    <a:lumMod val="50000"/>
                  </a:schemeClr>
                </a:solidFill>
              </a:rPr>
              <a:t>», планы </a:t>
            </a:r>
            <a:r>
              <a:rPr lang="ru-RU" sz="2100" dirty="0">
                <a:solidFill>
                  <a:schemeClr val="bg1">
                    <a:lumMod val="50000"/>
                  </a:schemeClr>
                </a:solidFill>
              </a:rPr>
              <a:t>проведения плановых проверок </a:t>
            </a:r>
            <a:r>
              <a:rPr lang="ru-RU" sz="2100" dirty="0" smtClean="0">
                <a:solidFill>
                  <a:schemeClr val="bg1">
                    <a:lumMod val="50000"/>
                  </a:schemeClr>
                </a:solidFill>
              </a:rPr>
              <a:t>начиная  с 2023 года </a:t>
            </a:r>
            <a:r>
              <a:rPr lang="ru-RU" sz="2100" dirty="0">
                <a:solidFill>
                  <a:schemeClr val="bg1">
                    <a:lumMod val="50000"/>
                  </a:schemeClr>
                </a:solidFill>
              </a:rPr>
              <a:t>Департаментом не </a:t>
            </a:r>
            <a:r>
              <a:rPr lang="ru-RU" sz="2100" dirty="0" smtClean="0">
                <a:solidFill>
                  <a:schemeClr val="bg1">
                    <a:lumMod val="50000"/>
                  </a:schemeClr>
                </a:solidFill>
              </a:rPr>
              <a:t>формируются </a:t>
            </a:r>
            <a:r>
              <a:rPr lang="ru-RU" sz="2100" dirty="0">
                <a:solidFill>
                  <a:schemeClr val="bg1">
                    <a:lumMod val="50000"/>
                  </a:schemeClr>
                </a:solidFill>
              </a:rPr>
              <a:t>связи с отсутствием на территории городского округа Самара объектов контроля, отнесенных к категориям чрезвычайно высокого и высокого риска, подлежащих региональному </a:t>
            </a:r>
            <a:r>
              <a:rPr lang="ru-RU" sz="2100" dirty="0" err="1">
                <a:solidFill>
                  <a:schemeClr val="bg1">
                    <a:lumMod val="50000"/>
                  </a:schemeClr>
                </a:solidFill>
              </a:rPr>
              <a:t>эконадзору</a:t>
            </a:r>
            <a:r>
              <a:rPr lang="ru-RU" sz="2100" dirty="0">
                <a:solidFill>
                  <a:schemeClr val="bg1">
                    <a:lumMod val="50000"/>
                  </a:schemeClr>
                </a:solidFill>
              </a:rPr>
              <a:t>.</a:t>
            </a:r>
            <a:endParaRPr lang="ru-RU" sz="2100" dirty="0" smtClean="0">
              <a:solidFill>
                <a:schemeClr val="bg1">
                  <a:lumMod val="50000"/>
                </a:schemeClr>
              </a:solidFill>
            </a:endParaRP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905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00222605"/>
              </p:ext>
            </p:extLst>
          </p:nvPr>
        </p:nvGraphicFramePr>
        <p:xfrm>
          <a:off x="687040" y="952500"/>
          <a:ext cx="7924800" cy="2672080"/>
        </p:xfrm>
        <a:graphic>
          <a:graphicData uri="http://schemas.openxmlformats.org/drawingml/2006/table">
            <a:tbl>
              <a:tblPr firstRow="1" bandRow="1">
                <a:tableStyleId>{5C22544A-7EE6-4342-B048-85BDC9FD1C3A}</a:tableStyleId>
              </a:tblPr>
              <a:tblGrid>
                <a:gridCol w="1412949"/>
                <a:gridCol w="2108731"/>
                <a:gridCol w="838200"/>
                <a:gridCol w="1143000"/>
                <a:gridCol w="1219200"/>
                <a:gridCol w="1202720"/>
              </a:tblGrid>
              <a:tr h="563880">
                <a:tc>
                  <a:txBody>
                    <a:bodyPr/>
                    <a:lstStyle/>
                    <a:p>
                      <a:pPr algn="ctr"/>
                      <a:r>
                        <a:rPr lang="ru-RU" sz="1800" dirty="0" smtClean="0">
                          <a:solidFill>
                            <a:srgbClr val="000000"/>
                          </a:solidFill>
                          <a:effectLst/>
                        </a:rPr>
                        <a:t>год</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Количество контрольных</a:t>
                      </a:r>
                      <a:r>
                        <a:rPr lang="ru-RU" sz="1800" baseline="0" dirty="0" smtClean="0">
                          <a:solidFill>
                            <a:srgbClr val="000000"/>
                          </a:solidFill>
                          <a:effectLst/>
                        </a:rPr>
                        <a:t> (надзорных) мероприятий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внеплановых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Выездных обследований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наблюдений</a:t>
                      </a:r>
                      <a:endParaRPr lang="ru-RU" sz="1800" dirty="0">
                        <a:solidFill>
                          <a:srgbClr val="000000"/>
                        </a:solidFill>
                        <a:effectLst/>
                      </a:endParaRPr>
                    </a:p>
                  </a:txBody>
                  <a:tcPr anchor="ctr"/>
                </a:tc>
              </a:tr>
              <a:tr h="370840">
                <a:tc>
                  <a:txBody>
                    <a:bodyPr/>
                    <a:lstStyle/>
                    <a:p>
                      <a:pPr algn="ctr"/>
                      <a:r>
                        <a:rPr lang="ru-RU" sz="1800" b="0" dirty="0" smtClean="0">
                          <a:solidFill>
                            <a:srgbClr val="000000"/>
                          </a:solidFill>
                        </a:rPr>
                        <a:t>2024</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973</a:t>
                      </a:r>
                      <a:endParaRPr lang="ru-RU" sz="1800" b="0" dirty="0">
                        <a:solidFill>
                          <a:srgbClr val="000000"/>
                        </a:solidFill>
                      </a:endParaRPr>
                    </a:p>
                  </a:txBody>
                  <a:tcPr anchor="ctr"/>
                </a:tc>
                <a:tc>
                  <a:txBody>
                    <a:bodyPr/>
                    <a:lstStyle/>
                    <a:p>
                      <a:pPr algn="ctr"/>
                      <a:r>
                        <a:rPr lang="ru-RU" sz="1800" b="0" dirty="0" smtClean="0">
                          <a:solidFill>
                            <a:srgbClr val="000000"/>
                          </a:solidFill>
                        </a:rPr>
                        <a:t>0</a:t>
                      </a:r>
                      <a:endParaRPr lang="ru-RU" sz="1800" b="0" dirty="0">
                        <a:solidFill>
                          <a:srgbClr val="000000"/>
                        </a:solidFill>
                      </a:endParaRPr>
                    </a:p>
                  </a:txBody>
                  <a:tcPr anchor="ctr"/>
                </a:tc>
                <a:tc>
                  <a:txBody>
                    <a:bodyPr/>
                    <a:lstStyle/>
                    <a:p>
                      <a:pPr algn="ctr"/>
                      <a:r>
                        <a:rPr lang="ru-RU" sz="1800" b="0" dirty="0" smtClean="0">
                          <a:solidFill>
                            <a:srgbClr val="000000"/>
                          </a:solidFill>
                        </a:rPr>
                        <a:t>4</a:t>
                      </a:r>
                      <a:endParaRPr lang="ru-RU" sz="1800" b="0" dirty="0">
                        <a:solidFill>
                          <a:srgbClr val="000000"/>
                        </a:solidFill>
                      </a:endParaRPr>
                    </a:p>
                  </a:txBody>
                  <a:tcPr anchor="ctr"/>
                </a:tc>
                <a:tc>
                  <a:txBody>
                    <a:bodyPr/>
                    <a:lstStyle/>
                    <a:p>
                      <a:pPr algn="ctr"/>
                      <a:r>
                        <a:rPr lang="ru-RU" sz="1800" b="0" dirty="0" smtClean="0">
                          <a:solidFill>
                            <a:srgbClr val="000000"/>
                          </a:solidFill>
                        </a:rPr>
                        <a:t>541</a:t>
                      </a:r>
                      <a:endParaRPr lang="ru-RU" sz="1800" b="0" dirty="0">
                        <a:solidFill>
                          <a:srgbClr val="000000"/>
                        </a:solidFill>
                      </a:endParaRPr>
                    </a:p>
                  </a:txBody>
                  <a:tcPr anchor="ctr"/>
                </a:tc>
                <a:tc>
                  <a:txBody>
                    <a:bodyPr/>
                    <a:lstStyle/>
                    <a:p>
                      <a:pPr algn="ctr"/>
                      <a:r>
                        <a:rPr lang="ru-RU" sz="1800" b="0" dirty="0" smtClean="0">
                          <a:solidFill>
                            <a:srgbClr val="000000"/>
                          </a:solidFill>
                        </a:rPr>
                        <a:t>401</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2023 </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640</a:t>
                      </a:r>
                      <a:endParaRPr lang="ru-RU" sz="1800" b="0" dirty="0">
                        <a:solidFill>
                          <a:srgbClr val="000000"/>
                        </a:solidFill>
                      </a:endParaRPr>
                    </a:p>
                  </a:txBody>
                  <a:tcPr anchor="ctr"/>
                </a:tc>
                <a:tc>
                  <a:txBody>
                    <a:bodyPr/>
                    <a:lstStyle/>
                    <a:p>
                      <a:pPr algn="ctr"/>
                      <a:r>
                        <a:rPr lang="ru-RU" sz="1800" b="0" dirty="0" smtClean="0">
                          <a:solidFill>
                            <a:srgbClr val="000000"/>
                          </a:solidFill>
                        </a:rPr>
                        <a:t>0</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354</a:t>
                      </a:r>
                      <a:endParaRPr lang="ru-RU" sz="1800" b="0" dirty="0">
                        <a:solidFill>
                          <a:srgbClr val="000000"/>
                        </a:solidFill>
                      </a:endParaRPr>
                    </a:p>
                  </a:txBody>
                  <a:tcPr anchor="ctr"/>
                </a:tc>
                <a:tc>
                  <a:txBody>
                    <a:bodyPr/>
                    <a:lstStyle/>
                    <a:p>
                      <a:pPr algn="ctr"/>
                      <a:r>
                        <a:rPr lang="ru-RU" sz="1800" b="0" dirty="0" smtClean="0">
                          <a:solidFill>
                            <a:srgbClr val="000000"/>
                          </a:solidFill>
                        </a:rPr>
                        <a:t>286</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2022</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112</a:t>
                      </a:r>
                      <a:endParaRPr lang="ru-RU" sz="1800" b="0" dirty="0">
                        <a:solidFill>
                          <a:srgbClr val="000000"/>
                        </a:solidFill>
                      </a:endParaRPr>
                    </a:p>
                  </a:txBody>
                  <a:tcPr anchor="ctr"/>
                </a:tc>
                <a:tc>
                  <a:txBody>
                    <a:bodyPr/>
                    <a:lstStyle/>
                    <a:p>
                      <a:pPr algn="ctr"/>
                      <a:r>
                        <a:rPr lang="ru-RU" sz="1800" b="0" dirty="0" smtClean="0">
                          <a:solidFill>
                            <a:srgbClr val="000000"/>
                          </a:solidFill>
                        </a:rPr>
                        <a:t>12</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126</a:t>
                      </a:r>
                      <a:endParaRPr lang="ru-RU" sz="1800" b="0" dirty="0">
                        <a:solidFill>
                          <a:srgbClr val="000000"/>
                        </a:solidFill>
                      </a:endParaRPr>
                    </a:p>
                  </a:txBody>
                  <a:tcPr anchor="ctr"/>
                </a:tc>
                <a:tc>
                  <a:txBody>
                    <a:bodyPr/>
                    <a:lstStyle/>
                    <a:p>
                      <a:pPr algn="ctr"/>
                      <a:r>
                        <a:rPr lang="ru-RU" sz="1800" b="0" dirty="0" smtClean="0">
                          <a:solidFill>
                            <a:srgbClr val="000000"/>
                          </a:solidFill>
                        </a:rPr>
                        <a:t>7</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2021 </a:t>
                      </a:r>
                    </a:p>
                  </a:txBody>
                  <a:tcPr anchor="ctr">
                    <a:solidFill>
                      <a:schemeClr val="accent1"/>
                    </a:solidFill>
                  </a:tcPr>
                </a:tc>
                <a:tc>
                  <a:txBody>
                    <a:bodyPr/>
                    <a:lstStyle/>
                    <a:p>
                      <a:pPr algn="ctr"/>
                      <a:r>
                        <a:rPr lang="ru-RU" sz="1800" b="0" dirty="0" smtClean="0">
                          <a:solidFill>
                            <a:srgbClr val="000000"/>
                          </a:solidFill>
                        </a:rPr>
                        <a:t>379</a:t>
                      </a:r>
                      <a:endParaRPr lang="ru-RU" sz="1800" b="0" dirty="0">
                        <a:solidFill>
                          <a:srgbClr val="000000"/>
                        </a:solidFill>
                      </a:endParaRPr>
                    </a:p>
                  </a:txBody>
                  <a:tcPr anchor="ctr"/>
                </a:tc>
                <a:tc>
                  <a:txBody>
                    <a:bodyPr/>
                    <a:lstStyle/>
                    <a:p>
                      <a:pPr algn="ctr"/>
                      <a:r>
                        <a:rPr lang="ru-RU" sz="1800" b="0" dirty="0" smtClean="0">
                          <a:solidFill>
                            <a:srgbClr val="000000"/>
                          </a:solidFill>
                        </a:rPr>
                        <a:t>75</a:t>
                      </a:r>
                      <a:endParaRPr lang="ru-RU" sz="1800" b="0" dirty="0">
                        <a:solidFill>
                          <a:srgbClr val="000000"/>
                        </a:solidFill>
                      </a:endParaRPr>
                    </a:p>
                  </a:txBody>
                  <a:tcPr anchor="ctr"/>
                </a:tc>
                <a:tc>
                  <a:txBody>
                    <a:bodyPr/>
                    <a:lstStyle/>
                    <a:p>
                      <a:pPr algn="ctr"/>
                      <a:r>
                        <a:rPr lang="ru-RU" sz="1800" b="0" dirty="0" smtClean="0">
                          <a:solidFill>
                            <a:srgbClr val="000000"/>
                          </a:solidFill>
                        </a:rPr>
                        <a:t>2</a:t>
                      </a:r>
                      <a:endParaRPr lang="ru-RU" sz="1800" b="0" dirty="0">
                        <a:solidFill>
                          <a:srgbClr val="000000"/>
                        </a:solidFill>
                      </a:endParaRPr>
                    </a:p>
                  </a:txBody>
                  <a:tcPr anchor="ctr"/>
                </a:tc>
                <a:tc>
                  <a:txBody>
                    <a:bodyPr/>
                    <a:lstStyle/>
                    <a:p>
                      <a:pPr algn="ctr"/>
                      <a:r>
                        <a:rPr lang="ru-RU" sz="1800" b="0" dirty="0" smtClean="0">
                          <a:solidFill>
                            <a:srgbClr val="000000"/>
                          </a:solidFill>
                        </a:rPr>
                        <a:t>302</a:t>
                      </a:r>
                      <a:endParaRPr lang="ru-RU" sz="1800" b="0" dirty="0">
                        <a:solidFill>
                          <a:srgbClr val="000000"/>
                        </a:solidFill>
                      </a:endParaRPr>
                    </a:p>
                  </a:txBody>
                  <a:tcPr anchor="ctr"/>
                </a:tc>
                <a:tc>
                  <a:txBody>
                    <a:bodyPr/>
                    <a:lstStyle/>
                    <a:p>
                      <a:pPr algn="ctr"/>
                      <a:r>
                        <a:rPr lang="ru-RU" sz="1800" b="0" dirty="0" smtClean="0">
                          <a:solidFill>
                            <a:srgbClr val="000000"/>
                          </a:solidFill>
                        </a:rPr>
                        <a:t>7</a:t>
                      </a:r>
                      <a:endParaRPr lang="ru-RU" sz="1800" b="0" dirty="0">
                        <a:solidFill>
                          <a:srgbClr val="000000"/>
                        </a:solidFill>
                      </a:endParaRPr>
                    </a:p>
                  </a:txBody>
                  <a:tcPr anchor="ctr"/>
                </a:tc>
              </a:tr>
            </a:tbl>
          </a:graphicData>
        </a:graphic>
      </p:graphicFrame>
      <p:sp>
        <p:nvSpPr>
          <p:cNvPr id="6" name="Прямоугольник 5"/>
          <p:cNvSpPr/>
          <p:nvPr/>
        </p:nvSpPr>
        <p:spPr>
          <a:xfrm>
            <a:off x="687040" y="3619500"/>
            <a:ext cx="8001000" cy="861774"/>
          </a:xfrm>
          <a:prstGeom prst="rect">
            <a:avLst/>
          </a:prstGeom>
        </p:spPr>
        <p:txBody>
          <a:bodyPr wrap="square">
            <a:spAutoFit/>
          </a:bodyPr>
          <a:lstStyle/>
          <a:p>
            <a:pPr>
              <a:spcAft>
                <a:spcPts val="0"/>
              </a:spcAft>
            </a:pPr>
            <a:r>
              <a:rPr lang="ru-RU" sz="1800" dirty="0" smtClean="0">
                <a:solidFill>
                  <a:srgbClr val="000000"/>
                </a:solidFill>
                <a:effectLst>
                  <a:outerShdw blurRad="38100" dist="38100" dir="2700000" algn="tl">
                    <a:srgbClr val="000000">
                      <a:alpha val="43137"/>
                    </a:srgbClr>
                  </a:outerShdw>
                </a:effectLst>
                <a:latin typeface="+mn-lt"/>
              </a:rPr>
              <a:t>** </a:t>
            </a:r>
            <a:r>
              <a:rPr lang="ru-RU" sz="1600" dirty="0" smtClean="0">
                <a:solidFill>
                  <a:srgbClr val="000000"/>
                </a:solidFill>
                <a:effectLst>
                  <a:outerShdw blurRad="38100" dist="38100" dir="2700000" algn="tl">
                    <a:srgbClr val="000000">
                      <a:alpha val="43137"/>
                    </a:srgbClr>
                  </a:outerShdw>
                </a:effectLst>
                <a:latin typeface="+mn-lt"/>
              </a:rPr>
              <a:t>на 2023 - 2024 год план КНМ не формировался в связи с отсутствием на территории </a:t>
            </a:r>
            <a:r>
              <a:rPr lang="ru-RU" sz="1600" dirty="0" err="1" smtClean="0">
                <a:solidFill>
                  <a:srgbClr val="000000"/>
                </a:solidFill>
                <a:effectLst>
                  <a:outerShdw blurRad="38100" dist="38100" dir="2700000" algn="tl">
                    <a:srgbClr val="000000">
                      <a:alpha val="43137"/>
                    </a:srgbClr>
                  </a:outerShdw>
                </a:effectLst>
                <a:latin typeface="+mn-lt"/>
              </a:rPr>
              <a:t>г.о.Самара</a:t>
            </a:r>
            <a:r>
              <a:rPr lang="ru-RU" sz="1600" dirty="0" smtClean="0">
                <a:solidFill>
                  <a:srgbClr val="000000"/>
                </a:solidFill>
                <a:effectLst>
                  <a:outerShdw blurRad="38100" dist="38100" dir="2700000" algn="tl">
                    <a:srgbClr val="000000">
                      <a:alpha val="43137"/>
                    </a:srgbClr>
                  </a:outerShdw>
                </a:effectLst>
                <a:latin typeface="+mn-lt"/>
              </a:rPr>
              <a:t> объектов контроля, отнесенных к категории чрезвычайно высокого и высокого риска, подлежащих региональному </a:t>
            </a:r>
            <a:r>
              <a:rPr lang="ru-RU" sz="1600" dirty="0" err="1" smtClean="0">
                <a:solidFill>
                  <a:srgbClr val="000000"/>
                </a:solidFill>
                <a:effectLst>
                  <a:outerShdw blurRad="38100" dist="38100" dir="2700000" algn="tl">
                    <a:srgbClr val="000000">
                      <a:alpha val="43137"/>
                    </a:srgbClr>
                  </a:outerShdw>
                </a:effectLst>
                <a:latin typeface="+mn-lt"/>
              </a:rPr>
              <a:t>эконадзору</a:t>
            </a:r>
            <a:r>
              <a:rPr lang="ru-RU" sz="1600" dirty="0" smtClean="0">
                <a:solidFill>
                  <a:srgbClr val="000000"/>
                </a:solidFill>
                <a:effectLst>
                  <a:outerShdw blurRad="38100" dist="38100" dir="2700000" algn="tl">
                    <a:srgbClr val="000000">
                      <a:alpha val="43137"/>
                    </a:srgbClr>
                  </a:outerShdw>
                </a:effectLst>
                <a:latin typeface="+mn-lt"/>
              </a:rPr>
              <a:t>.</a:t>
            </a:r>
            <a:endParaRPr lang="ru-RU" sz="16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647700"/>
            <a:ext cx="7924800" cy="889000"/>
          </a:xfrm>
        </p:spPr>
        <p:txBody>
          <a:bodyPr/>
          <a:lstStyle/>
          <a:p>
            <a:r>
              <a:rPr lang="ru-RU" sz="2800" dirty="0" smtClean="0">
                <a:solidFill>
                  <a:srgbClr val="000000"/>
                </a:solidFill>
              </a:rPr>
              <a:t/>
            </a:r>
            <a:br>
              <a:rPr lang="ru-RU" sz="2800" dirty="0" smtClean="0">
                <a:solidFill>
                  <a:srgbClr val="000000"/>
                </a:solidFill>
              </a:rPr>
            </a:br>
            <a:r>
              <a:rPr lang="ru-RU" sz="2800" b="1" dirty="0" smtClean="0">
                <a:solidFill>
                  <a:srgbClr val="000000"/>
                </a:solidFill>
                <a:effectLst>
                  <a:outerShdw blurRad="38100" dist="38100" dir="2700000" algn="tl">
                    <a:srgbClr val="000000">
                      <a:alpha val="43137"/>
                    </a:srgbClr>
                  </a:outerShdw>
                </a:effectLst>
              </a:rPr>
              <a:t>Всего </a:t>
            </a:r>
            <a:r>
              <a:rPr lang="ru-RU" sz="2800" b="1" dirty="0">
                <a:solidFill>
                  <a:srgbClr val="000000"/>
                </a:solidFill>
                <a:effectLst>
                  <a:outerShdw blurRad="38100" dist="38100" dir="2700000" algn="tl">
                    <a:srgbClr val="000000">
                      <a:alpha val="43137"/>
                    </a:srgbClr>
                  </a:outerShdw>
                </a:effectLst>
              </a:rPr>
              <a:t>по итогам надзорных мероприятий </a:t>
            </a:r>
            <a:r>
              <a:rPr lang="ru-RU" sz="2800" b="1" dirty="0" smtClean="0">
                <a:solidFill>
                  <a:srgbClr val="000000"/>
                </a:solidFill>
                <a:effectLst>
                  <a:outerShdw blurRad="38100" dist="38100" dir="2700000" algn="tl">
                    <a:srgbClr val="000000">
                      <a:alpha val="43137"/>
                    </a:srgbClr>
                  </a:outerShdw>
                </a:effectLst>
              </a:rPr>
              <a:t>за 2024 год:</a:t>
            </a:r>
            <a:r>
              <a:rPr lang="ru-RU" sz="2800" dirty="0"/>
              <a:t/>
            </a:r>
            <a:br>
              <a:rPr lang="ru-RU" sz="2800" dirty="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324916929"/>
              </p:ext>
            </p:extLst>
          </p:nvPr>
        </p:nvGraphicFramePr>
        <p:xfrm>
          <a:off x="685800" y="1866900"/>
          <a:ext cx="7924800" cy="2550160"/>
        </p:xfrm>
        <a:graphic>
          <a:graphicData uri="http://schemas.openxmlformats.org/drawingml/2006/table">
            <a:tbl>
              <a:tblPr firstRow="1" bandRow="1">
                <a:tableStyleId>{5C22544A-7EE6-4342-B048-85BDC9FD1C3A}</a:tableStyleId>
              </a:tblPr>
              <a:tblGrid>
                <a:gridCol w="1752600"/>
                <a:gridCol w="1524000"/>
                <a:gridCol w="2362200"/>
                <a:gridCol w="2286000"/>
              </a:tblGrid>
              <a:tr h="1066800">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Год</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Составлено протоколов (шт.)</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Наложено административных штрафов (тыс. руб.)</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Количество претензий</a:t>
                      </a:r>
                      <a:r>
                        <a:rPr lang="ru-RU" sz="1600" b="1" baseline="0" dirty="0" smtClean="0">
                          <a:solidFill>
                            <a:srgbClr val="000000"/>
                          </a:solidFill>
                          <a:effectLst/>
                          <a:latin typeface="+mn-lt"/>
                          <a:cs typeface="Times New Roman" panose="02020603050405020304" pitchFamily="18" charset="0"/>
                        </a:rPr>
                        <a:t> о возмещении вреда</a:t>
                      </a:r>
                      <a:endParaRPr lang="ru-RU" sz="1600" b="1" dirty="0">
                        <a:solidFill>
                          <a:srgbClr val="000000"/>
                        </a:solidFill>
                        <a:effectLst/>
                        <a:latin typeface="+mn-lt"/>
                        <a:cs typeface="Times New Roman" panose="02020603050405020304" pitchFamily="18" charset="0"/>
                      </a:endParaRPr>
                    </a:p>
                  </a:txBody>
                  <a:tcPr anchor="ctr"/>
                </a:tc>
              </a:tr>
              <a:tr h="370840">
                <a:tc>
                  <a:txBody>
                    <a:bodyPr/>
                    <a:lstStyle/>
                    <a:p>
                      <a:pPr algn="ctr"/>
                      <a:r>
                        <a:rPr lang="ru-RU" dirty="0" smtClean="0">
                          <a:solidFill>
                            <a:srgbClr val="080808"/>
                          </a:solidFill>
                        </a:rPr>
                        <a:t>2024</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7</a:t>
                      </a:r>
                      <a:endParaRPr lang="ru-RU" dirty="0">
                        <a:solidFill>
                          <a:srgbClr val="080808"/>
                        </a:solidFill>
                      </a:endParaRPr>
                    </a:p>
                  </a:txBody>
                  <a:tcPr/>
                </a:tc>
                <a:tc>
                  <a:txBody>
                    <a:bodyPr/>
                    <a:lstStyle/>
                    <a:p>
                      <a:pPr algn="ctr"/>
                      <a:r>
                        <a:rPr lang="ru-RU" dirty="0" smtClean="0">
                          <a:solidFill>
                            <a:srgbClr val="080808"/>
                          </a:solidFill>
                        </a:rPr>
                        <a:t>40,0</a:t>
                      </a:r>
                      <a:endParaRPr lang="ru-RU" dirty="0">
                        <a:solidFill>
                          <a:srgbClr val="080808"/>
                        </a:solidFill>
                      </a:endParaRPr>
                    </a:p>
                  </a:txBody>
                  <a:tcPr/>
                </a:tc>
                <a:tc>
                  <a:txBody>
                    <a:bodyPr/>
                    <a:lstStyle/>
                    <a:p>
                      <a:pPr algn="ctr"/>
                      <a:r>
                        <a:rPr lang="ru-RU" dirty="0" smtClean="0">
                          <a:solidFill>
                            <a:srgbClr val="080808"/>
                          </a:solidFill>
                        </a:rPr>
                        <a:t>1</a:t>
                      </a:r>
                      <a:endParaRPr lang="ru-RU" dirty="0">
                        <a:solidFill>
                          <a:srgbClr val="080808"/>
                        </a:solidFill>
                      </a:endParaRPr>
                    </a:p>
                  </a:txBody>
                  <a:tcPr/>
                </a:tc>
              </a:tr>
              <a:tr h="370840">
                <a:tc>
                  <a:txBody>
                    <a:bodyPr/>
                    <a:lstStyle/>
                    <a:p>
                      <a:pPr algn="ctr"/>
                      <a:r>
                        <a:rPr lang="ru-RU" dirty="0" smtClean="0">
                          <a:solidFill>
                            <a:srgbClr val="080808"/>
                          </a:solidFill>
                        </a:rPr>
                        <a:t>2023</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4</a:t>
                      </a:r>
                      <a:endParaRPr lang="ru-RU" dirty="0">
                        <a:solidFill>
                          <a:srgbClr val="080808"/>
                        </a:solidFill>
                      </a:endParaRPr>
                    </a:p>
                  </a:txBody>
                  <a:tcPr/>
                </a:tc>
                <a:tc>
                  <a:txBody>
                    <a:bodyPr/>
                    <a:lstStyle/>
                    <a:p>
                      <a:pPr algn="ctr"/>
                      <a:r>
                        <a:rPr lang="ru-RU" dirty="0" smtClean="0">
                          <a:solidFill>
                            <a:srgbClr val="080808"/>
                          </a:solidFill>
                        </a:rPr>
                        <a:t>420,0</a:t>
                      </a:r>
                      <a:endParaRPr lang="ru-RU" dirty="0">
                        <a:solidFill>
                          <a:srgbClr val="080808"/>
                        </a:solidFill>
                      </a:endParaRPr>
                    </a:p>
                  </a:txBody>
                  <a:tcPr/>
                </a:tc>
                <a:tc>
                  <a:txBody>
                    <a:bodyPr/>
                    <a:lstStyle/>
                    <a:p>
                      <a:pPr algn="ctr"/>
                      <a:r>
                        <a:rPr lang="ru-RU" dirty="0" smtClean="0">
                          <a:solidFill>
                            <a:srgbClr val="080808"/>
                          </a:solidFill>
                        </a:rPr>
                        <a:t>2</a:t>
                      </a:r>
                      <a:endParaRPr lang="ru-RU" dirty="0">
                        <a:solidFill>
                          <a:srgbClr val="080808"/>
                        </a:solidFill>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2022</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586,0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75</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2021 </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502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1834,050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92</a:t>
                      </a:r>
                      <a:endParaRPr lang="ru-RU" sz="1800" b="0" dirty="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75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71500"/>
            <a:ext cx="7924800" cy="4572000"/>
          </a:xfrm>
        </p:spPr>
        <p:txBody>
          <a:bodyPr/>
          <a:lstStyle/>
          <a:p>
            <a:pPr marL="0" lvl="0" indent="0" algn="just">
              <a:lnSpc>
                <a:spcPct val="110000"/>
              </a:lnSpc>
              <a:buClr>
                <a:srgbClr val="8EB3C8"/>
              </a:buClr>
              <a:buNone/>
            </a:pPr>
            <a:r>
              <a:rPr lang="ru-RU" sz="1800" dirty="0" smtClean="0">
                <a:solidFill>
                  <a:srgbClr val="003366">
                    <a:lumMod val="50000"/>
                  </a:srgbClr>
                </a:solidFill>
              </a:rPr>
              <a:t>	</a:t>
            </a:r>
            <a:r>
              <a:rPr lang="ru-RU" sz="2200" dirty="0" smtClean="0">
                <a:solidFill>
                  <a:srgbClr val="003366">
                    <a:lumMod val="50000"/>
                  </a:srgbClr>
                </a:solidFill>
              </a:rPr>
              <a:t>В </a:t>
            </a:r>
            <a:r>
              <a:rPr lang="ru-RU" sz="2200" dirty="0">
                <a:solidFill>
                  <a:srgbClr val="003366">
                    <a:lumMod val="50000"/>
                  </a:srgbClr>
                </a:solidFill>
              </a:rPr>
              <a:t>связи с особенностями организации и осуществления государственного контроля (надзора) в </a:t>
            </a:r>
            <a:r>
              <a:rPr lang="ru-RU" sz="2200" dirty="0" smtClean="0">
                <a:solidFill>
                  <a:srgbClr val="003366">
                    <a:lumMod val="50000"/>
                  </a:srgbClr>
                </a:solidFill>
              </a:rPr>
              <a:t>2024 </a:t>
            </a:r>
            <a:r>
              <a:rPr lang="ru-RU" sz="2200" dirty="0">
                <a:solidFill>
                  <a:srgbClr val="003366">
                    <a:lumMod val="50000"/>
                  </a:srgbClr>
                </a:solidFill>
              </a:rPr>
              <a:t>году с целью поддержки бизнеса в условиях санкций меры административной ответственности не применяются (за исключением основания - непосредственной угрозы причинения вреда жизни и тяжкого вреда здоровью граждан, по фактам причинения вреда жизни и тяжкого вреда здоровью граждан) и подлежат замене профилактическими мероприятиями, а именно, </a:t>
            </a:r>
            <a:r>
              <a:rPr lang="ru-RU" sz="2200" b="1" dirty="0">
                <a:solidFill>
                  <a:srgbClr val="003366">
                    <a:lumMod val="50000"/>
                  </a:srgbClr>
                </a:solidFill>
              </a:rPr>
              <a:t>предостережениями о недопустимости нарушения обязательных требований</a:t>
            </a:r>
            <a:r>
              <a:rPr lang="ru-RU" sz="2200" dirty="0">
                <a:solidFill>
                  <a:srgbClr val="003366">
                    <a:lumMod val="50000"/>
                  </a:srgbClr>
                </a:solidFill>
              </a:rPr>
              <a:t> и </a:t>
            </a:r>
            <a:r>
              <a:rPr lang="ru-RU" sz="2200" b="1" dirty="0">
                <a:solidFill>
                  <a:srgbClr val="003366">
                    <a:lumMod val="50000"/>
                  </a:srgbClr>
                </a:solidFill>
              </a:rPr>
              <a:t>профилактическими визитами</a:t>
            </a:r>
            <a:r>
              <a:rPr lang="ru-RU" sz="2200" dirty="0" smtClean="0">
                <a:solidFill>
                  <a:srgbClr val="003366">
                    <a:lumMod val="50000"/>
                  </a:srgbClr>
                </a:solidFill>
              </a:rPr>
              <a:t>.</a:t>
            </a:r>
            <a:endParaRPr lang="ru-RU" sz="2200" dirty="0">
              <a:solidFill>
                <a:srgbClr val="003366">
                  <a:lumMod val="50000"/>
                </a:srgbClr>
              </a:solidFill>
            </a:endParaRPr>
          </a:p>
        </p:txBody>
      </p:sp>
    </p:spTree>
    <p:extLst>
      <p:ext uri="{BB962C8B-B14F-4D97-AF65-F5344CB8AC3E}">
        <p14:creationId xmlns:p14="http://schemas.microsoft.com/office/powerpoint/2010/main" val="21337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spcAft>
                <a:spcPts val="600"/>
              </a:spcAft>
            </a:pPr>
            <a:r>
              <a:rPr lang="ru-RU" sz="2200" b="1" dirty="0" smtClean="0">
                <a:solidFill>
                  <a:srgbClr val="000000"/>
                </a:solidFill>
                <a:effectLst>
                  <a:outerShdw blurRad="38100" dist="38100" dir="2700000" algn="tl">
                    <a:srgbClr val="000000">
                      <a:alpha val="43137"/>
                    </a:srgbClr>
                  </a:outerShdw>
                </a:effectLst>
              </a:rPr>
              <a:t>Предостережения о недопустимости нарушения обязательных требований объявляются </a:t>
            </a:r>
          </a:p>
          <a:p>
            <a:pPr marL="0" indent="0" algn="ctr">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в случае наличия сведений о готовящихся нарушениях обязательных требований или признаках нарушений обязательных требований и (или) отсутствия подтвержденных данных о том, что нарушение обязательных требований причинило вред:</a:t>
            </a: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обращении с </a:t>
            </a:r>
            <a:r>
              <a:rPr lang="ru-RU" sz="1800" dirty="0" smtClean="0">
                <a:solidFill>
                  <a:srgbClr val="000000"/>
                </a:solidFill>
                <a:effectLst>
                  <a:outerShdw blurRad="38100" dist="38100" dir="2700000" algn="tl">
                    <a:srgbClr val="000000">
                      <a:alpha val="43137"/>
                    </a:srgbClr>
                  </a:outerShdw>
                </a:effectLst>
              </a:rPr>
              <a:t>отходами производства и потребления;</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по </a:t>
            </a:r>
            <a:r>
              <a:rPr lang="ru-RU" sz="1800" dirty="0">
                <a:solidFill>
                  <a:srgbClr val="000000"/>
                </a:solidFill>
                <a:effectLst>
                  <a:outerShdw blurRad="38100" dist="38100" dir="2700000" algn="tl">
                    <a:srgbClr val="000000">
                      <a:alpha val="43137"/>
                    </a:srgbClr>
                  </a:outerShdw>
                </a:effectLst>
              </a:rPr>
              <a:t>несоблюдению условий обеспечения свободного доступа граждан к водному объекту общего пользования и его береговой </a:t>
            </a:r>
            <a:r>
              <a:rPr lang="ru-RU" sz="1800" dirty="0" smtClean="0">
                <a:solidFill>
                  <a:srgbClr val="000000"/>
                </a:solidFill>
                <a:effectLst>
                  <a:outerShdw blurRad="38100" dist="38100" dir="2700000" algn="tl">
                    <a:srgbClr val="000000">
                      <a:alpha val="43137"/>
                    </a:srgbClr>
                  </a:outerShdw>
                </a:effectLst>
              </a:rPr>
              <a:t>полосе;</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осуществлении производственного экологического контроля</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регулировании выбросов вредных (загрязняющих) веществ в атмосферный воздух в периоды неблагоприятных метеорологических условий на территории Самарской области в </a:t>
            </a:r>
            <a:r>
              <a:rPr lang="ru-RU" sz="1800" dirty="0" smtClean="0">
                <a:solidFill>
                  <a:srgbClr val="000000"/>
                </a:solidFill>
                <a:effectLst>
                  <a:outerShdw blurRad="38100" dist="38100" dir="2700000" algn="tl">
                    <a:srgbClr val="000000">
                      <a:alpha val="43137"/>
                    </a:srgbClr>
                  </a:outerShdw>
                </a:effectLst>
              </a:rPr>
              <a:t>2024 </a:t>
            </a:r>
            <a:r>
              <a:rPr lang="ru-RU" sz="1800" dirty="0">
                <a:solidFill>
                  <a:srgbClr val="000000"/>
                </a:solidFill>
                <a:effectLst>
                  <a:outerShdw blurRad="38100" dist="38100" dir="2700000" algn="tl">
                    <a:srgbClr val="000000">
                      <a:alpha val="43137"/>
                    </a:srgbClr>
                  </a:outerShdw>
                </a:effectLst>
              </a:rPr>
              <a:t>году по объектам II-III категории </a:t>
            </a:r>
            <a:r>
              <a:rPr lang="ru-RU" sz="1800" dirty="0" smtClean="0">
                <a:solidFill>
                  <a:srgbClr val="000000"/>
                </a:solidFill>
                <a:effectLst>
                  <a:outerShdw blurRad="38100" dist="38100" dir="2700000" algn="tl">
                    <a:srgbClr val="000000">
                      <a:alpha val="43137"/>
                    </a:srgbClr>
                  </a:outerShdw>
                </a:effectLst>
              </a:rPr>
              <a:t>НВОС.</a:t>
            </a: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just">
              <a:spcBef>
                <a:spcPts val="0"/>
              </a:spcBef>
            </a:pPr>
            <a:r>
              <a:rPr lang="ru-RU" sz="2400" b="1" dirty="0" smtClean="0">
                <a:solidFill>
                  <a:srgbClr val="000000"/>
                </a:solidFill>
                <a:effectLst>
                  <a:outerShdw blurRad="38100" dist="38100" dir="2700000" algn="tl">
                    <a:srgbClr val="000000">
                      <a:alpha val="43137"/>
                    </a:srgbClr>
                  </a:outerShdw>
                </a:effectLst>
              </a:rPr>
              <a:t>Профилактические </a:t>
            </a:r>
            <a:r>
              <a:rPr lang="ru-RU" sz="2400" b="1" dirty="0">
                <a:solidFill>
                  <a:srgbClr val="000000"/>
                </a:solidFill>
                <a:effectLst>
                  <a:outerShdw blurRad="38100" dist="38100" dir="2700000" algn="tl">
                    <a:srgbClr val="000000">
                      <a:alpha val="43137"/>
                    </a:srgbClr>
                  </a:outerShdw>
                </a:effectLst>
              </a:rPr>
              <a:t>визиты</a:t>
            </a:r>
            <a:r>
              <a:rPr lang="ru-RU" sz="2400" dirty="0">
                <a:solidFill>
                  <a:srgbClr val="000000"/>
                </a:solidFill>
                <a:effectLst>
                  <a:outerShdw blurRad="38100" dist="38100" dir="2700000" algn="tl">
                    <a:srgbClr val="000000">
                      <a:alpha val="43137"/>
                    </a:srgbClr>
                  </a:outerShdw>
                </a:effectLst>
              </a:rPr>
              <a:t> </a:t>
            </a:r>
            <a:r>
              <a:rPr lang="ru-RU" sz="2400" dirty="0" smtClean="0">
                <a:solidFill>
                  <a:srgbClr val="000000"/>
                </a:solidFill>
                <a:effectLst>
                  <a:outerShdw blurRad="38100" dist="38100" dir="2700000" algn="tl">
                    <a:srgbClr val="000000">
                      <a:alpha val="43137"/>
                    </a:srgbClr>
                  </a:outerShdw>
                </a:effectLst>
              </a:rPr>
              <a:t>проводятся </a:t>
            </a:r>
            <a:r>
              <a:rPr lang="ru-RU" sz="2400" dirty="0">
                <a:solidFill>
                  <a:srgbClr val="000000"/>
                </a:solidFill>
                <a:effectLst>
                  <a:outerShdw blurRad="38100" dist="38100" dir="2700000" algn="tl">
                    <a:srgbClr val="000000">
                      <a:alpha val="43137"/>
                    </a:srgbClr>
                  </a:outerShdw>
                </a:effectLst>
              </a:rPr>
              <a:t>в форме профилактической </a:t>
            </a:r>
            <a:r>
              <a:rPr lang="ru-RU" sz="2400" dirty="0" smtClean="0">
                <a:solidFill>
                  <a:srgbClr val="000000"/>
                </a:solidFill>
                <a:effectLst>
                  <a:outerShdw blurRad="38100" dist="38100" dir="2700000" algn="tl">
                    <a:srgbClr val="000000">
                      <a:alpha val="43137"/>
                    </a:srgbClr>
                  </a:outerShdw>
                </a:effectLst>
              </a:rPr>
              <a:t>беседы, в </a:t>
            </a:r>
            <a:r>
              <a:rPr lang="ru-RU" sz="2400" dirty="0">
                <a:solidFill>
                  <a:srgbClr val="000000"/>
                </a:solidFill>
                <a:effectLst>
                  <a:outerShdw blurRad="38100" dist="38100" dir="2700000" algn="tl">
                    <a:srgbClr val="000000">
                      <a:alpha val="43137"/>
                    </a:srgbClr>
                  </a:outerShdw>
                </a:effectLst>
              </a:rPr>
              <a:t>ходе </a:t>
            </a:r>
            <a:r>
              <a:rPr lang="ru-RU" sz="2400" dirty="0" smtClean="0">
                <a:solidFill>
                  <a:srgbClr val="000000"/>
                </a:solidFill>
                <a:effectLst>
                  <a:outerShdw blurRad="38100" dist="38100" dir="2700000" algn="tl">
                    <a:srgbClr val="000000">
                      <a:alpha val="43137"/>
                    </a:srgbClr>
                  </a:outerShdw>
                </a:effectLst>
              </a:rPr>
              <a:t>которой контролируемое </a:t>
            </a:r>
            <a:r>
              <a:rPr lang="ru-RU" sz="2400" dirty="0">
                <a:solidFill>
                  <a:srgbClr val="000000"/>
                </a:solidFill>
                <a:effectLst>
                  <a:outerShdw blurRad="38100" dist="38100" dir="2700000" algn="tl">
                    <a:srgbClr val="000000">
                      <a:alpha val="43137"/>
                    </a:srgbClr>
                  </a:outerShdw>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24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5800" y="571500"/>
            <a:ext cx="7924800" cy="1905000"/>
          </a:xfrm>
        </p:spPr>
        <p:txBody>
          <a:bodyPr/>
          <a:lstStyle/>
          <a:p>
            <a:pPr marL="0" indent="0" algn="ctr">
              <a:lnSpc>
                <a:spcPct val="110000"/>
              </a:lnSpc>
              <a:buNone/>
            </a:pPr>
            <a:r>
              <a:rPr lang="ru-RU" sz="2400" b="1" dirty="0" smtClean="0">
                <a:solidFill>
                  <a:srgbClr val="000000"/>
                </a:solidFill>
                <a:effectLst>
                  <a:outerShdw blurRad="38100" dist="38100" dir="2700000" algn="tl">
                    <a:srgbClr val="000000">
                      <a:alpha val="43137"/>
                    </a:srgbClr>
                  </a:outerShdw>
                </a:effectLst>
                <a:latin typeface="+mj-lt"/>
                <a:cs typeface="Times New Roman" panose="02020603050405020304" pitchFamily="18" charset="0"/>
              </a:rPr>
              <a:t>В соответствии с основными направлениями реформы контрольно-надзорной деятельности основной упор делается на предупреждение нарушений обязательных требований</a:t>
            </a:r>
            <a:endParaRPr lang="ru-RU" sz="2400" b="1" dirty="0" smtClean="0">
              <a:solidFill>
                <a:srgbClr val="000000"/>
              </a:solidFill>
              <a:effectLst/>
              <a:latin typeface="+mj-lt"/>
              <a:cs typeface="Times New Roman" panose="02020603050405020304" pitchFamily="18" charset="0"/>
            </a:endParaRPr>
          </a:p>
          <a:p>
            <a:pPr>
              <a:buFontTx/>
              <a:buChar char="-"/>
            </a:pPr>
            <a:endParaRPr lang="ru-RU" sz="2000" dirty="0">
              <a:solidFill>
                <a:srgbClr val="000000"/>
              </a:solidFill>
              <a:effectLst/>
              <a:latin typeface="+mj-lt"/>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501977784"/>
              </p:ext>
            </p:extLst>
          </p:nvPr>
        </p:nvGraphicFramePr>
        <p:xfrm>
          <a:off x="838200" y="2476500"/>
          <a:ext cx="7696200" cy="2451604"/>
        </p:xfrm>
        <a:graphic>
          <a:graphicData uri="http://schemas.openxmlformats.org/drawingml/2006/table">
            <a:tbl>
              <a:tblPr firstRow="1" bandRow="1">
                <a:tableStyleId>{5C22544A-7EE6-4342-B048-85BDC9FD1C3A}</a:tableStyleId>
              </a:tblPr>
              <a:tblGrid>
                <a:gridCol w="1752600"/>
                <a:gridCol w="1981200"/>
                <a:gridCol w="1905000"/>
                <a:gridCol w="2057400"/>
              </a:tblGrid>
              <a:tr h="838200">
                <a:tc>
                  <a:txBody>
                    <a:bodyPr/>
                    <a:lstStyle/>
                    <a:p>
                      <a:pPr algn="ct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Выдано предостережений </a:t>
                      </a:r>
                      <a:r>
                        <a:rPr lang="ru-RU" sz="1800" b="1" baseline="0" dirty="0" smtClean="0">
                          <a:solidFill>
                            <a:srgbClr val="000000"/>
                          </a:solidFill>
                          <a:effectLst/>
                          <a:latin typeface="+mn-lt"/>
                          <a:cs typeface="Times New Roman" panose="02020603050405020304" pitchFamily="18" charset="0"/>
                        </a:rPr>
                        <a:t>(шт.)</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a:t>
                      </a:r>
                      <a:r>
                        <a:rPr lang="ru-RU" sz="1800" b="1" baseline="0" dirty="0" err="1" smtClean="0">
                          <a:solidFill>
                            <a:srgbClr val="000000"/>
                          </a:solidFill>
                          <a:effectLst/>
                          <a:latin typeface="+mn-lt"/>
                          <a:cs typeface="Times New Roman" panose="02020603050405020304" pitchFamily="18" charset="0"/>
                        </a:rPr>
                        <a:t>профвизитов</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консультирований</a:t>
                      </a:r>
                      <a:endParaRPr lang="ru-RU" sz="1800" b="1" dirty="0">
                        <a:solidFill>
                          <a:srgbClr val="000000"/>
                        </a:solidFill>
                        <a:effectLst/>
                        <a:latin typeface="+mn-lt"/>
                        <a:cs typeface="Times New Roman" panose="02020603050405020304" pitchFamily="18" charset="0"/>
                      </a:endParaRPr>
                    </a:p>
                  </a:txBody>
                  <a:tcPr anchor="ctr"/>
                </a:tc>
              </a:tr>
              <a:tr h="402842">
                <a:tc>
                  <a:txBody>
                    <a:bodyPr/>
                    <a:lstStyle/>
                    <a:p>
                      <a:pPr algn="ctr"/>
                      <a:r>
                        <a:rPr lang="ru-RU" dirty="0" smtClean="0">
                          <a:solidFill>
                            <a:srgbClr val="080808"/>
                          </a:solidFill>
                        </a:rPr>
                        <a:t>2024</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783</a:t>
                      </a:r>
                      <a:endParaRPr lang="ru-RU" dirty="0">
                        <a:solidFill>
                          <a:srgbClr val="080808"/>
                        </a:solidFill>
                      </a:endParaRPr>
                    </a:p>
                  </a:txBody>
                  <a:tcPr/>
                </a:tc>
                <a:tc>
                  <a:txBody>
                    <a:bodyPr/>
                    <a:lstStyle/>
                    <a:p>
                      <a:pPr algn="ctr"/>
                      <a:r>
                        <a:rPr lang="ru-RU" dirty="0" smtClean="0">
                          <a:solidFill>
                            <a:srgbClr val="080808"/>
                          </a:solidFill>
                        </a:rPr>
                        <a:t>97</a:t>
                      </a:r>
                      <a:endParaRPr lang="ru-RU" dirty="0">
                        <a:solidFill>
                          <a:srgbClr val="080808"/>
                        </a:solidFill>
                      </a:endParaRPr>
                    </a:p>
                  </a:txBody>
                  <a:tcPr/>
                </a:tc>
                <a:tc>
                  <a:txBody>
                    <a:bodyPr/>
                    <a:lstStyle/>
                    <a:p>
                      <a:pPr algn="ctr"/>
                      <a:r>
                        <a:rPr lang="ru-RU" dirty="0" smtClean="0">
                          <a:solidFill>
                            <a:srgbClr val="080808"/>
                          </a:solidFill>
                        </a:rPr>
                        <a:t>1141</a:t>
                      </a:r>
                      <a:endParaRPr lang="ru-RU" dirty="0">
                        <a:solidFill>
                          <a:srgbClr val="080808"/>
                        </a:solidFill>
                      </a:endParaRPr>
                    </a:p>
                  </a:txBody>
                  <a:tcPr/>
                </a:tc>
              </a:tr>
              <a:tr h="402842">
                <a:tc>
                  <a:txBody>
                    <a:bodyPr/>
                    <a:lstStyle/>
                    <a:p>
                      <a:pPr algn="ctr"/>
                      <a:r>
                        <a:rPr lang="ru-RU" dirty="0" smtClean="0">
                          <a:solidFill>
                            <a:srgbClr val="080808"/>
                          </a:solidFill>
                        </a:rPr>
                        <a:t>2023 </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590</a:t>
                      </a:r>
                      <a:endParaRPr lang="ru-RU" dirty="0">
                        <a:solidFill>
                          <a:srgbClr val="080808"/>
                        </a:solidFill>
                      </a:endParaRPr>
                    </a:p>
                  </a:txBody>
                  <a:tcPr/>
                </a:tc>
                <a:tc>
                  <a:txBody>
                    <a:bodyPr/>
                    <a:lstStyle/>
                    <a:p>
                      <a:pPr algn="ctr"/>
                      <a:r>
                        <a:rPr lang="ru-RU" dirty="0" smtClean="0">
                          <a:solidFill>
                            <a:srgbClr val="080808"/>
                          </a:solidFill>
                        </a:rPr>
                        <a:t>130</a:t>
                      </a:r>
                      <a:endParaRPr lang="ru-RU" dirty="0">
                        <a:solidFill>
                          <a:srgbClr val="080808"/>
                        </a:solidFill>
                      </a:endParaRPr>
                    </a:p>
                  </a:txBody>
                  <a:tcPr/>
                </a:tc>
                <a:tc>
                  <a:txBody>
                    <a:bodyPr/>
                    <a:lstStyle/>
                    <a:p>
                      <a:pPr algn="ctr"/>
                      <a:r>
                        <a:rPr lang="ru-RU" dirty="0" smtClean="0">
                          <a:solidFill>
                            <a:srgbClr val="080808"/>
                          </a:solidFill>
                        </a:rPr>
                        <a:t>1165</a:t>
                      </a:r>
                      <a:endParaRPr lang="ru-RU" dirty="0">
                        <a:solidFill>
                          <a:srgbClr val="080808"/>
                        </a:solidFill>
                      </a:endParaRPr>
                    </a:p>
                  </a:txBody>
                  <a:tcPr/>
                </a:tc>
              </a:tr>
              <a:tr h="335280">
                <a:tc>
                  <a:txBody>
                    <a:bodyPr/>
                    <a:lstStyle/>
                    <a:p>
                      <a:pPr algn="ctr"/>
                      <a:r>
                        <a:rPr lang="ru-RU" sz="1800" b="0" dirty="0" smtClean="0">
                          <a:solidFill>
                            <a:srgbClr val="000000"/>
                          </a:solidFill>
                          <a:latin typeface="+mn-lt"/>
                          <a:cs typeface="Times New Roman" panose="02020603050405020304" pitchFamily="18" charset="0"/>
                        </a:rPr>
                        <a:t>2022 </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569</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84</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890</a:t>
                      </a:r>
                      <a:endParaRPr lang="ru-RU" sz="1800" b="0" dirty="0">
                        <a:solidFill>
                          <a:srgbClr val="000000"/>
                        </a:solidFill>
                        <a:latin typeface="+mn-lt"/>
                        <a:cs typeface="Times New Roman" panose="02020603050405020304" pitchFamily="18" charset="0"/>
                      </a:endParaRPr>
                    </a:p>
                  </a:txBody>
                  <a:tcPr/>
                </a:tc>
              </a:tr>
              <a:tr h="350520">
                <a:tc>
                  <a:txBody>
                    <a:bodyPr/>
                    <a:lstStyle/>
                    <a:p>
                      <a:pPr algn="ctr"/>
                      <a:r>
                        <a:rPr lang="ru-RU" sz="1800" b="0" dirty="0" smtClean="0">
                          <a:solidFill>
                            <a:srgbClr val="000000"/>
                          </a:solidFill>
                          <a:latin typeface="+mn-lt"/>
                          <a:cs typeface="Times New Roman" panose="02020603050405020304" pitchFamily="18" charset="0"/>
                        </a:rPr>
                        <a:t>2021</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610</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8117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95300"/>
            <a:ext cx="7924800" cy="4495800"/>
          </a:xfrm>
        </p:spPr>
        <p:txBody>
          <a:bodyPr/>
          <a:lstStyle/>
          <a:p>
            <a:pPr marL="0" indent="0" algn="just">
              <a:lnSpc>
                <a:spcPct val="110000"/>
              </a:lnSpc>
              <a:buNone/>
            </a:pPr>
            <a:r>
              <a:rPr lang="ru-RU" sz="2800" dirty="0" smtClean="0">
                <a:solidFill>
                  <a:srgbClr val="080808"/>
                </a:solidFill>
              </a:rPr>
              <a:t>Полный перечень обязательных требований закреплен в проверочном листе и размещен на </a:t>
            </a:r>
            <a:r>
              <a:rPr lang="ru-RU" sz="2800" dirty="0">
                <a:solidFill>
                  <a:srgbClr val="080808"/>
                </a:solidFill>
              </a:rPr>
              <a:t>сайте </a:t>
            </a:r>
            <a:r>
              <a:rPr lang="ru-RU" sz="2800" dirty="0" smtClean="0">
                <a:solidFill>
                  <a:srgbClr val="080808"/>
                </a:solidFill>
              </a:rPr>
              <a:t>Департамента городского хозяйства и экологии Администрации городского округа Самара </a:t>
            </a:r>
            <a:r>
              <a:rPr lang="ru-RU" sz="2800" dirty="0">
                <a:solidFill>
                  <a:srgbClr val="080808"/>
                </a:solidFill>
              </a:rPr>
              <a:t>в разделе «Контрольно-надзорная деятельность – Экологический надзор</a:t>
            </a:r>
            <a:r>
              <a:rPr lang="ru-RU" sz="2800" dirty="0" smtClean="0">
                <a:solidFill>
                  <a:srgbClr val="080808"/>
                </a:solidFill>
              </a:rPr>
              <a:t>» </a:t>
            </a:r>
            <a:r>
              <a:rPr lang="en-US" sz="2800" b="1" dirty="0">
                <a:solidFill>
                  <a:srgbClr val="080808"/>
                </a:solidFill>
                <a:hlinkClick r:id="rId2"/>
              </a:rPr>
              <a:t>https://dbe-samara.ru/o-departamente/struktura/upravlenie-oxrany-okruzhayushhej-sredy</a:t>
            </a:r>
            <a:r>
              <a:rPr lang="en-US" sz="2800" b="1" dirty="0" smtClean="0">
                <a:solidFill>
                  <a:srgbClr val="080808"/>
                </a:solidFill>
                <a:hlinkClick r:id="rId2"/>
              </a:rPr>
              <a:t>/</a:t>
            </a:r>
            <a:r>
              <a:rPr lang="ru-RU" sz="2800" dirty="0" smtClean="0">
                <a:solidFill>
                  <a:srgbClr val="080808"/>
                </a:solidFill>
              </a:rPr>
              <a:t> .</a:t>
            </a:r>
            <a:endParaRPr lang="ru-RU" sz="2800" dirty="0">
              <a:solidFill>
                <a:srgbClr val="080808"/>
              </a:solidFill>
            </a:endParaRPr>
          </a:p>
        </p:txBody>
      </p:sp>
    </p:spTree>
    <p:extLst>
      <p:ext uri="{BB962C8B-B14F-4D97-AF65-F5344CB8AC3E}">
        <p14:creationId xmlns:p14="http://schemas.microsoft.com/office/powerpoint/2010/main" val="115289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000" b="1" dirty="0">
                <a:solidFill>
                  <a:srgbClr val="000000"/>
                </a:solidFill>
                <a:effectLst/>
              </a:rPr>
              <a:t>Региональный государственный экологический </a:t>
            </a:r>
            <a:r>
              <a:rPr lang="ru-RU" sz="2000" b="1" dirty="0" smtClean="0">
                <a:solidFill>
                  <a:srgbClr val="000000"/>
                </a:solidFill>
                <a:effectLst/>
              </a:rPr>
              <a:t>контроль (надзор) осуществляется </a:t>
            </a:r>
            <a:r>
              <a:rPr lang="ru-RU" sz="2000" b="1" dirty="0">
                <a:solidFill>
                  <a:srgbClr val="000000"/>
                </a:solidFill>
                <a:effectLst/>
              </a:rPr>
              <a:t>с применением </a:t>
            </a:r>
            <a:r>
              <a:rPr lang="ru-RU" sz="2000" b="1" dirty="0" smtClean="0">
                <a:solidFill>
                  <a:srgbClr val="000000"/>
                </a:solidFill>
                <a:effectLst/>
              </a:rPr>
              <a:t>системы оценки и управления рисками.</a:t>
            </a:r>
          </a:p>
          <a:p>
            <a:pPr marL="0" indent="0">
              <a:buNone/>
            </a:pPr>
            <a:endParaRPr lang="ru-RU" sz="1400" dirty="0">
              <a:solidFill>
                <a:srgbClr val="000000"/>
              </a:solidFill>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73972401"/>
              </p:ext>
            </p:extLst>
          </p:nvPr>
        </p:nvGraphicFramePr>
        <p:xfrm>
          <a:off x="838200" y="1409700"/>
          <a:ext cx="4114800" cy="3307080"/>
        </p:xfrm>
        <a:graphic>
          <a:graphicData uri="http://schemas.openxmlformats.org/drawingml/2006/table">
            <a:tbl>
              <a:tblPr firstRow="1" firstCol="1" bandRow="1">
                <a:tableStyleId>{5C22544A-7EE6-4342-B048-85BDC9FD1C3A}</a:tableStyleId>
              </a:tblPr>
              <a:tblGrid>
                <a:gridCol w="2514600"/>
                <a:gridCol w="1600200"/>
              </a:tblGrid>
              <a:tr h="990600">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Категории НВОС </a:t>
                      </a:r>
                      <a:endParaRPr lang="ru-RU" sz="16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2 категория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latin typeface="+mn-lt"/>
                          <a:ea typeface="+mn-ea"/>
                        </a:rPr>
                        <a:t>3 категория</a:t>
                      </a:r>
                    </a:p>
                    <a:p>
                      <a:pPr algn="just">
                        <a:spcAft>
                          <a:spcPts val="0"/>
                        </a:spcAft>
                      </a:pP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низкий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4 категория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723900"/>
            <a:ext cx="7772400" cy="4267200"/>
          </a:xfrm>
        </p:spPr>
        <p:txBody>
          <a:bodyPr/>
          <a:lstStyle/>
          <a:p>
            <a:pPr marL="0" indent="0" algn="just">
              <a:buNone/>
            </a:pPr>
            <a:r>
              <a:rPr lang="ru-RU" sz="22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algn="just"/>
            <a:r>
              <a:rPr lang="ru-RU" sz="2200" b="1" dirty="0" smtClean="0">
                <a:solidFill>
                  <a:srgbClr val="000000"/>
                </a:solidFill>
                <a:effectLst>
                  <a:outerShdw blurRad="38100" dist="38100" dir="2700000" algn="tl">
                    <a:srgbClr val="000000">
                      <a:alpha val="43137"/>
                    </a:srgbClr>
                  </a:outerShdw>
                </a:effectLst>
              </a:rPr>
              <a:t>федеральный </a:t>
            </a:r>
            <a:r>
              <a:rPr lang="ru-RU" sz="2200" b="1" dirty="0">
                <a:solidFill>
                  <a:srgbClr val="000000"/>
                </a:solidFill>
                <a:effectLst>
                  <a:outerShdw blurRad="38100" dist="38100" dir="2700000" algn="tl">
                    <a:srgbClr val="000000">
                      <a:alpha val="43137"/>
                    </a:srgbClr>
                  </a:outerShdw>
                </a:effectLst>
              </a:rPr>
              <a:t>государственный </a:t>
            </a:r>
            <a:r>
              <a:rPr lang="ru-RU" sz="2200" b="1" dirty="0" smtClean="0">
                <a:solidFill>
                  <a:srgbClr val="000000"/>
                </a:solidFill>
                <a:effectLst>
                  <a:outerShdw blurRad="38100" dist="38100" dir="2700000" algn="tl">
                    <a:srgbClr val="000000">
                      <a:alpha val="43137"/>
                    </a:srgbClr>
                  </a:outerShdw>
                </a:effectLst>
              </a:rPr>
              <a:t>экологический контроль (надзор</a:t>
            </a:r>
            <a:r>
              <a:rPr lang="ru-RU" sz="2200" b="1"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 на территории городского округа Самара осуществляется Межрегиональным управлением </a:t>
            </a:r>
            <a:r>
              <a:rPr lang="ru-RU" sz="2200" b="1" dirty="0" err="1">
                <a:solidFill>
                  <a:srgbClr val="000000"/>
                </a:solidFill>
                <a:effectLst>
                  <a:outerShdw blurRad="38100" dist="38100" dir="2700000" algn="tl">
                    <a:srgbClr val="000000">
                      <a:alpha val="43137"/>
                    </a:srgbClr>
                  </a:outerShdw>
                </a:effectLst>
              </a:rPr>
              <a:t>Росприроднадзора</a:t>
            </a:r>
            <a:r>
              <a:rPr lang="ru-RU" sz="2200" b="1" dirty="0">
                <a:solidFill>
                  <a:srgbClr val="000000"/>
                </a:solidFill>
                <a:effectLst>
                  <a:outerShdw blurRad="38100" dist="38100" dir="2700000" algn="tl">
                    <a:srgbClr val="000000">
                      <a:alpha val="43137"/>
                    </a:srgbClr>
                  </a:outerShdw>
                </a:effectLst>
              </a:rPr>
              <a:t> по Самарской и Ульяновской областям;</a:t>
            </a:r>
            <a:endParaRPr lang="ru-RU" sz="2200" b="1" dirty="0" smtClean="0">
              <a:solidFill>
                <a:srgbClr val="000000"/>
              </a:solidFill>
              <a:effectLst>
                <a:outerShdw blurRad="38100" dist="38100" dir="2700000" algn="tl">
                  <a:srgbClr val="000000">
                    <a:alpha val="43137"/>
                  </a:srgbClr>
                </a:outerShdw>
              </a:effectLst>
            </a:endParaRPr>
          </a:p>
          <a:p>
            <a:pPr algn="just"/>
            <a:r>
              <a:rPr lang="ru-RU" sz="2200" b="1" dirty="0">
                <a:solidFill>
                  <a:srgbClr val="000000"/>
                </a:solidFill>
                <a:effectLst>
                  <a:outerShdw blurRad="38100" dist="38100" dir="2700000" algn="tl">
                    <a:srgbClr val="000000">
                      <a:alpha val="43137"/>
                    </a:srgbClr>
                  </a:outerShdw>
                </a:effectLst>
              </a:rPr>
              <a:t>региональный государственный </a:t>
            </a:r>
            <a:r>
              <a:rPr lang="ru-RU" sz="2200" b="1" dirty="0" smtClean="0">
                <a:solidFill>
                  <a:srgbClr val="000000"/>
                </a:solidFill>
                <a:effectLst>
                  <a:outerShdw blurRad="38100" dist="38100" dir="2700000" algn="tl">
                    <a:srgbClr val="000000">
                      <a:alpha val="43137"/>
                    </a:srgbClr>
                  </a:outerShdw>
                </a:effectLst>
              </a:rPr>
              <a:t>экологический контроль (надзор)- ОМС Самарской области.</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С </a:t>
            </a:r>
            <a:r>
              <a:rPr lang="ru-RU" sz="1900" b="1" dirty="0">
                <a:solidFill>
                  <a:srgbClr val="000000"/>
                </a:solidFill>
                <a:effectLst>
                  <a:outerShdw blurRad="38100" dist="38100" dir="2700000" algn="tl">
                    <a:srgbClr val="000000">
                      <a:alpha val="43137"/>
                    </a:srgbClr>
                  </a:outerShdw>
                </a:effectLst>
              </a:rPr>
              <a:t>01.01.2019 </a:t>
            </a:r>
            <a:r>
              <a:rPr lang="ru-RU" sz="1900" b="1" dirty="0" smtClean="0">
                <a:solidFill>
                  <a:srgbClr val="000000"/>
                </a:solidFill>
                <a:effectLst>
                  <a:outerShdw blurRad="38100" dist="38100" dir="2700000" algn="tl">
                    <a:srgbClr val="000000">
                      <a:alpha val="43137"/>
                    </a:srgbClr>
                  </a:outerShdw>
                </a:effectLst>
              </a:rPr>
              <a:t>требования законодательства в сфере охраны окружающей среды дифференцируются в соответствии со степенью негативного воздействия на окружающую среду, т.е. присвоенной категории объекта НВОС.</a:t>
            </a:r>
          </a:p>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Присвоение </a:t>
            </a:r>
            <a:r>
              <a:rPr lang="ru-RU" sz="1900" b="1" dirty="0">
                <a:solidFill>
                  <a:srgbClr val="000000"/>
                </a:solidFill>
                <a:effectLst>
                  <a:outerShdw blurRad="38100" dist="38100" dir="2700000" algn="tl">
                    <a:srgbClr val="000000">
                      <a:alpha val="43137"/>
                    </a:srgbClr>
                  </a:outerShdw>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900" b="1" dirty="0" smtClean="0">
                <a:solidFill>
                  <a:srgbClr val="000000"/>
                </a:solidFill>
                <a:effectLst>
                  <a:outerShdw blurRad="38100" dist="38100" dir="2700000" algn="tl">
                    <a:srgbClr val="000000">
                      <a:alpha val="43137"/>
                    </a:srgbClr>
                  </a:outerShdw>
                </a:effectLst>
              </a:rPr>
              <a:t>ст. </a:t>
            </a:r>
            <a:r>
              <a:rPr lang="ru-RU" sz="1900" b="1" dirty="0">
                <a:solidFill>
                  <a:srgbClr val="000000"/>
                </a:solidFill>
                <a:effectLst>
                  <a:outerShdw blurRad="38100" dist="38100" dir="2700000" algn="tl">
                    <a:srgbClr val="000000">
                      <a:alpha val="43137"/>
                    </a:srgbClr>
                  </a:outerShdw>
                </a:effectLst>
              </a:rPr>
              <a:t>69 </a:t>
            </a:r>
            <a:r>
              <a:rPr lang="ru-RU" sz="1900" b="1" dirty="0" smtClean="0">
                <a:solidFill>
                  <a:srgbClr val="000000"/>
                </a:solidFill>
                <a:effectLst>
                  <a:outerShdw blurRad="38100" dist="38100" dir="2700000" algn="tl">
                    <a:srgbClr val="000000">
                      <a:alpha val="43137"/>
                    </a:srgbClr>
                  </a:outerShdw>
                </a:effectLst>
              </a:rPr>
              <a:t>ФЗ </a:t>
            </a:r>
            <a:r>
              <a:rPr lang="ru-RU" sz="1900" b="1" dirty="0">
                <a:solidFill>
                  <a:srgbClr val="000000"/>
                </a:solidFill>
                <a:effectLst>
                  <a:outerShdw blurRad="38100" dist="38100" dir="2700000" algn="tl">
                    <a:srgbClr val="000000">
                      <a:alpha val="43137"/>
                    </a:srgbClr>
                  </a:outerShdw>
                </a:effectLst>
              </a:rPr>
              <a:t>от 10.01.2002 № </a:t>
            </a:r>
            <a:r>
              <a:rPr lang="ru-RU" sz="1900" b="1" dirty="0" smtClean="0">
                <a:solidFill>
                  <a:srgbClr val="000000"/>
                </a:solidFill>
                <a:effectLst>
                  <a:outerShdw blurRad="38100" dist="38100" dir="2700000" algn="tl">
                    <a:srgbClr val="000000">
                      <a:alpha val="43137"/>
                    </a:srgbClr>
                  </a:outerShdw>
                </a:effectLst>
              </a:rPr>
              <a:t>7-ФЗ </a:t>
            </a:r>
            <a:r>
              <a:rPr lang="ru-RU" sz="1900" b="1" dirty="0">
                <a:solidFill>
                  <a:srgbClr val="000000"/>
                </a:solidFill>
                <a:effectLst>
                  <a:outerShdw blurRad="38100" dist="38100" dir="2700000" algn="tl">
                    <a:srgbClr val="000000">
                      <a:alpha val="43137"/>
                    </a:srgbClr>
                  </a:outerShdw>
                </a:effectLst>
              </a:rPr>
              <a:t>«Об охране окружающей среды</a:t>
            </a:r>
            <a:r>
              <a:rPr lang="ru-RU" sz="1900" b="1" dirty="0" smtClean="0">
                <a:solidFill>
                  <a:srgbClr val="000000"/>
                </a:solidFill>
                <a:effectLst>
                  <a:outerShdw blurRad="38100" dist="38100" dir="2700000" algn="tl">
                    <a:srgbClr val="000000">
                      <a:alpha val="43137"/>
                    </a:srgbClr>
                  </a:outerShdw>
                </a:effectLst>
              </a:rPr>
              <a:t>»).</a:t>
            </a:r>
            <a:endParaRPr lang="ru-RU" sz="1900" b="1" dirty="0">
              <a:solidFill>
                <a:srgbClr val="000000"/>
              </a:solidFill>
              <a:effectLst>
                <a:outerShdw blurRad="38100" dist="38100" dir="2700000" algn="tl">
                  <a:srgbClr val="000000">
                    <a:alpha val="43137"/>
                  </a:srgbClr>
                </a:outerShdw>
              </a:effectLst>
            </a:endParaRPr>
          </a:p>
          <a:p>
            <a:pPr marL="0" indent="0" algn="just">
              <a:buNone/>
            </a:pPr>
            <a:r>
              <a:rPr lang="ru-RU" sz="1900" b="1" dirty="0">
                <a:solidFill>
                  <a:srgbClr val="080808"/>
                </a:solidFill>
                <a:effectLst>
                  <a:outerShdw blurRad="38100" dist="38100" dir="2700000" algn="tl">
                    <a:srgbClr val="000000">
                      <a:alpha val="43137"/>
                    </a:srgbClr>
                  </a:outerShdw>
                </a:effectLst>
              </a:rPr>
              <a:t>К</a:t>
            </a:r>
            <a:r>
              <a:rPr lang="ru-RU" sz="1900" b="1" dirty="0" smtClean="0">
                <a:solidFill>
                  <a:srgbClr val="080808"/>
                </a:solidFill>
                <a:effectLst>
                  <a:outerShdw blurRad="38100" dist="38100" dir="2700000" algn="tl">
                    <a:srgbClr val="000000">
                      <a:alpha val="43137"/>
                    </a:srgbClr>
                  </a:outerShdw>
                </a:effectLst>
              </a:rPr>
              <a:t>ритерии</a:t>
            </a:r>
            <a:r>
              <a:rPr lang="ru-RU" sz="1900" b="1" dirty="0">
                <a:solidFill>
                  <a:srgbClr val="080808"/>
                </a:solidFill>
                <a:effectLst>
                  <a:outerShdw blurRad="38100" dist="38100" dir="2700000" algn="tl">
                    <a:srgbClr val="000000">
                      <a:alpha val="43137"/>
                    </a:srgbClr>
                  </a:outerShdw>
                </a:effectLst>
              </a:rPr>
              <a:t>, на основании которых осуществляется отнесение </a:t>
            </a:r>
            <a:r>
              <a:rPr lang="ru-RU" sz="1900" b="1" dirty="0" smtClean="0">
                <a:solidFill>
                  <a:srgbClr val="080808"/>
                </a:solidFill>
                <a:effectLst>
                  <a:outerShdw blurRad="38100" dist="38100" dir="2700000" algn="tl">
                    <a:srgbClr val="000000">
                      <a:alpha val="43137"/>
                    </a:srgbClr>
                  </a:outerShdw>
                </a:effectLst>
              </a:rPr>
              <a:t>объектов, оказывающих </a:t>
            </a:r>
            <a:r>
              <a:rPr lang="ru-RU" sz="1900" b="1" dirty="0">
                <a:solidFill>
                  <a:srgbClr val="080808"/>
                </a:solidFill>
                <a:effectLst>
                  <a:outerShdw blurRad="38100" dist="38100" dir="2700000" algn="tl">
                    <a:srgbClr val="000000">
                      <a:alpha val="43137"/>
                    </a:srgbClr>
                  </a:outerShdw>
                </a:effectLst>
              </a:rPr>
              <a:t>НВОС, к объектам I, II, III и IV категорий, утверждены Постановлением Правительства РФ от </a:t>
            </a:r>
            <a:r>
              <a:rPr lang="ru-RU" sz="1900" b="1" dirty="0" smtClean="0">
                <a:solidFill>
                  <a:srgbClr val="080808"/>
                </a:solidFill>
                <a:effectLst>
                  <a:outerShdw blurRad="38100" dist="38100" dir="2700000" algn="tl">
                    <a:srgbClr val="000000">
                      <a:alpha val="43137"/>
                    </a:srgbClr>
                  </a:outerShdw>
                </a:effectLst>
              </a:rPr>
              <a:t>31.12.2020 </a:t>
            </a:r>
            <a:r>
              <a:rPr lang="ru-RU" sz="1900" b="1" dirty="0">
                <a:solidFill>
                  <a:srgbClr val="080808"/>
                </a:solidFill>
                <a:effectLst>
                  <a:outerShdw blurRad="38100" dist="38100" dir="2700000" algn="tl">
                    <a:srgbClr val="000000">
                      <a:alpha val="43137"/>
                    </a:srgbClr>
                  </a:outerShdw>
                </a:effectLst>
              </a:rPr>
              <a:t>№</a:t>
            </a:r>
            <a:r>
              <a:rPr lang="ru-RU" sz="1900" b="1" dirty="0" smtClean="0">
                <a:solidFill>
                  <a:srgbClr val="080808"/>
                </a:solidFill>
                <a:effectLst>
                  <a:outerShdw blurRad="38100" dist="38100" dir="2700000" algn="tl">
                    <a:srgbClr val="000000">
                      <a:alpha val="43137"/>
                    </a:srgbClr>
                  </a:outerShdw>
                </a:effectLst>
              </a:rPr>
              <a:t> 2398 </a:t>
            </a:r>
            <a:r>
              <a:rPr lang="ru-RU" sz="1900" b="1" dirty="0">
                <a:solidFill>
                  <a:srgbClr val="080808"/>
                </a:solidFill>
                <a:effectLst>
                  <a:outerShdw blurRad="38100" dist="38100" dir="2700000" algn="tl">
                    <a:srgbClr val="000000">
                      <a:alpha val="43137"/>
                    </a:srgbClr>
                  </a:outerShdw>
                </a:effectLst>
              </a:rPr>
              <a:t>«Об утверждении критериев отнесения объектов, оказывающих </a:t>
            </a:r>
            <a:r>
              <a:rPr lang="ru-RU" sz="1900" b="1" dirty="0" smtClean="0">
                <a:solidFill>
                  <a:srgbClr val="080808"/>
                </a:solidFill>
                <a:effectLst>
                  <a:outerShdw blurRad="38100" dist="38100" dir="2700000" algn="tl">
                    <a:srgbClr val="000000">
                      <a:alpha val="43137"/>
                    </a:srgbClr>
                  </a:outerShdw>
                </a:effectLst>
              </a:rPr>
              <a:t>негативное воздействие на окружающую среду, </a:t>
            </a:r>
            <a:r>
              <a:rPr lang="ru-RU" sz="1900" b="1" dirty="0">
                <a:solidFill>
                  <a:srgbClr val="080808"/>
                </a:solidFill>
                <a:effectLst>
                  <a:outerShdw blurRad="38100" dist="38100" dir="2700000" algn="tl">
                    <a:srgbClr val="000000">
                      <a:alpha val="43137"/>
                    </a:srgbClr>
                  </a:outerShdw>
                </a:effectLst>
              </a:rPr>
              <a:t>к объектам I, II, III и IV категорий</a:t>
            </a:r>
            <a:r>
              <a:rPr lang="ru-RU" sz="1900" b="1" dirty="0" smtClean="0">
                <a:solidFill>
                  <a:srgbClr val="08080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333500"/>
            <a:ext cx="8610600" cy="4038600"/>
          </a:xfrm>
        </p:spPr>
        <p:txBody>
          <a:bodyPr/>
          <a:lstStyle/>
          <a:p>
            <a:pPr marL="0" indent="0" algn="just">
              <a:spcAft>
                <a:spcPts val="600"/>
              </a:spcAft>
              <a:buNone/>
            </a:pPr>
            <a:r>
              <a:rPr lang="ru-RU" sz="2000" dirty="0" smtClean="0">
                <a:solidFill>
                  <a:srgbClr val="000000"/>
                </a:solidFill>
                <a:effectLst>
                  <a:outerShdw blurRad="38100" dist="38100" dir="2700000" algn="tl">
                    <a:srgbClr val="000000">
                      <a:alpha val="43137"/>
                    </a:srgbClr>
                  </a:outerShdw>
                </a:effectLst>
              </a:rPr>
              <a:t>В </a:t>
            </a:r>
            <a:r>
              <a:rPr lang="ru-RU" sz="2000" dirty="0">
                <a:solidFill>
                  <a:srgbClr val="000000"/>
                </a:solidFill>
                <a:effectLst>
                  <a:outerShdw blurRad="38100" dist="38100" dir="2700000" algn="tl">
                    <a:srgbClr val="000000">
                      <a:alpha val="43137"/>
                    </a:srgbClr>
                  </a:outerShdw>
                </a:effectLst>
              </a:rPr>
              <a:t>соответствии с п. 1 ст. 4.2 Федерального закона № 7-ФЗ все объекты, оказывающие </a:t>
            </a:r>
            <a:r>
              <a:rPr lang="ru-RU" sz="2000" dirty="0" smtClean="0">
                <a:solidFill>
                  <a:srgbClr val="000000"/>
                </a:solidFill>
                <a:effectLst>
                  <a:outerShdw blurRad="38100" dist="38100" dir="2700000" algn="tl">
                    <a:srgbClr val="000000">
                      <a:alpha val="43137"/>
                    </a:srgbClr>
                  </a:outerShdw>
                </a:effectLst>
              </a:rPr>
              <a:t>НВОС, </a:t>
            </a:r>
            <a:r>
              <a:rPr lang="ru-RU" sz="2000" dirty="0">
                <a:solidFill>
                  <a:srgbClr val="000000"/>
                </a:solidFill>
                <a:effectLst>
                  <a:outerShdw blurRad="38100" dist="38100" dir="2700000" algn="tl">
                    <a:srgbClr val="000000">
                      <a:alpha val="43137"/>
                    </a:srgbClr>
                  </a:outerShdw>
                </a:effectLst>
              </a:rPr>
              <a:t>в зависимости от уровня такого воздействия делятся на 4 категории</a:t>
            </a:r>
            <a:r>
              <a:rPr lang="ru-RU" sz="2000" dirty="0" smtClean="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значительное НВОС и относящиеся к областям применения наилучших доступных </a:t>
            </a:r>
            <a:r>
              <a:rPr lang="ru-RU" sz="2000" dirty="0" smtClean="0">
                <a:solidFill>
                  <a:srgbClr val="000000"/>
                </a:solidFill>
                <a:effectLst>
                  <a:outerShdw blurRad="38100" dist="38100" dir="2700000" algn="tl">
                    <a:srgbClr val="000000">
                      <a:alpha val="43137"/>
                    </a:srgbClr>
                  </a:outerShdw>
                </a:effectLst>
              </a:rPr>
              <a:t>технологий </a:t>
            </a:r>
            <a:r>
              <a:rPr lang="ru-RU" sz="2000" dirty="0">
                <a:solidFill>
                  <a:srgbClr val="000000"/>
                </a:solidFill>
                <a:effectLst>
                  <a:outerShdw blurRad="38100" dist="38100" dir="2700000" algn="tl">
                    <a:srgbClr val="000000">
                      <a:alpha val="43137"/>
                    </a:srgbClr>
                  </a:outerShdw>
                </a:effectLst>
              </a:rPr>
              <a:t>(</a:t>
            </a:r>
            <a:r>
              <a:rPr lang="ru-RU" sz="2000" b="1" dirty="0">
                <a:solidFill>
                  <a:srgbClr val="000000"/>
                </a:solidFill>
                <a:effectLst>
                  <a:outerShdw blurRad="38100" dist="38100" dir="2700000" algn="tl">
                    <a:srgbClr val="000000">
                      <a:alpha val="43137"/>
                    </a:srgbClr>
                  </a:outerShdw>
                </a:effectLst>
              </a:rPr>
              <a:t>объекты 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умеренное НВОС (</a:t>
            </a:r>
            <a:r>
              <a:rPr lang="ru-RU" sz="2000" b="1" dirty="0">
                <a:solidFill>
                  <a:srgbClr val="000000"/>
                </a:solidFill>
                <a:effectLst>
                  <a:outerShdw blurRad="38100" dist="38100" dir="2700000" algn="tl">
                    <a:srgbClr val="000000">
                      <a:alpha val="43137"/>
                    </a:srgbClr>
                  </a:outerShdw>
                </a:effectLst>
              </a:rPr>
              <a:t>объекты 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незначительное НВОС (</a:t>
            </a:r>
            <a:r>
              <a:rPr lang="ru-RU" sz="2000" b="1" dirty="0">
                <a:solidFill>
                  <a:srgbClr val="000000"/>
                </a:solidFill>
                <a:effectLst>
                  <a:outerShdw blurRad="38100" dist="38100" dir="2700000" algn="tl">
                    <a:srgbClr val="000000">
                      <a:alpha val="43137"/>
                    </a:srgbClr>
                  </a:outerShdw>
                </a:effectLst>
              </a:rPr>
              <a:t>объекты III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минимальное НВОС (</a:t>
            </a:r>
            <a:r>
              <a:rPr lang="ru-RU" sz="2000" b="1" dirty="0">
                <a:solidFill>
                  <a:srgbClr val="000000"/>
                </a:solidFill>
                <a:effectLst>
                  <a:outerShdw blurRad="38100" dist="38100" dir="2700000" algn="tl">
                    <a:srgbClr val="000000">
                      <a:alpha val="43137"/>
                    </a:srgbClr>
                  </a:outerShdw>
                </a:effectLst>
              </a:rPr>
              <a:t>объекты IV категории</a:t>
            </a:r>
            <a:r>
              <a:rPr lang="ru-RU" sz="2000" dirty="0" smtClean="0">
                <a:solidFill>
                  <a:srgbClr val="000000"/>
                </a:solidFill>
                <a:effectLst>
                  <a:outerShdw blurRad="38100" dist="38100" dir="2700000" algn="tl">
                    <a:srgbClr val="000000">
                      <a:alpha val="43137"/>
                    </a:srgbClr>
                  </a:outerShdw>
                </a:effectLst>
              </a:rPr>
              <a:t>).</a:t>
            </a:r>
            <a:endParaRPr lang="ru-RU"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000"/>
            <a:ext cx="83820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638300"/>
            <a:ext cx="8153400" cy="3505200"/>
          </a:xfrm>
        </p:spPr>
        <p:txBody>
          <a:bodyPr/>
          <a:lstStyle/>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общероссийский реестре объектов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внесено порядка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1829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объектов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en-US"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II-IV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категории,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 подлежащих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региональному государственному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outerShdw blurRad="38100" dist="38100" dir="2700000" algn="tl">
                    <a:srgbClr val="000000">
                      <a:alpha val="43137"/>
                    </a:srgbClr>
                  </a:outerShdw>
                </a:effectLst>
                <a:cs typeface="Times New Roman" panose="02020603050405020304" pitchFamily="18" charset="0"/>
              </a:rPr>
              <a:t>природопользователя</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(lk.rpn.gov.ru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https</a:t>
            </a:r>
            <a:r>
              <a:rPr lang="en-US" sz="20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lk.rpn.gov.ru/login</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Публичная часть реестра объектов НВОС (просмотр):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(ksv.rpn.gov.ru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hlinkClick r:id="rId3"/>
              </a:rPr>
              <a:t>https</a:t>
            </a:r>
            <a:r>
              <a:rPr lang="en-US" sz="2000" dirty="0">
                <a:solidFill>
                  <a:srgbClr val="000000"/>
                </a:solidFill>
                <a:effectLst>
                  <a:outerShdw blurRad="38100" dist="38100" dir="2700000" algn="tl">
                    <a:srgbClr val="000000">
                      <a:alpha val="43137"/>
                    </a:srgbClr>
                  </a:outerShdw>
                </a:effectLst>
                <a:hlinkClick r:id="rId3"/>
              </a:rPr>
              <a:t>://</a:t>
            </a:r>
            <a:r>
              <a:rPr lang="en-US" sz="2000" dirty="0" smtClean="0">
                <a:solidFill>
                  <a:srgbClr val="000000"/>
                </a:solidFill>
                <a:effectLst>
                  <a:outerShdw blurRad="38100" dist="38100" dir="2700000" algn="tl">
                    <a:srgbClr val="000000">
                      <a:alpha val="43137"/>
                    </a:srgbClr>
                  </a:outerShdw>
                </a:effectLst>
                <a:hlinkClick r:id="rId3"/>
              </a:rPr>
              <a:t>ksv.rpn.gov.ru/login</a:t>
            </a:r>
            <a:r>
              <a:rPr lang="ru-RU" sz="2000" dirty="0">
                <a:solidFill>
                  <a:srgbClr val="000000"/>
                </a:solidFill>
                <a:effectLst>
                  <a:outerShdw blurRad="38100" dist="38100" dir="2700000" algn="tl">
                    <a:srgbClr val="000000">
                      <a:alpha val="43137"/>
                    </a:srgbClr>
                  </a:outerShdw>
                </a:effectLst>
              </a:rPr>
              <a:t>.</a:t>
            </a:r>
            <a:endParaRPr lang="ru-RU" sz="20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4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382000" cy="4419600"/>
          </a:xfrm>
        </p:spPr>
        <p:txBody>
          <a:bodyPr/>
          <a:lstStyle/>
          <a:p>
            <a:pPr marL="0" lvl="0" indent="0" algn="just">
              <a:buClr>
                <a:srgbClr val="8EB3C8"/>
              </a:buClr>
              <a:buNone/>
            </a:pPr>
            <a:r>
              <a:rPr lang="ru-RU" sz="24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2200" i="1" dirty="0" smtClean="0">
              <a:solidFill>
                <a:srgbClr val="000000"/>
              </a:solidFill>
              <a:effectLst>
                <a:outerShdw blurRad="38100" dist="38100" dir="2700000" algn="tl">
                  <a:srgbClr val="000000">
                    <a:alpha val="43137"/>
                  </a:srgbClr>
                </a:outerShdw>
              </a:effectLst>
            </a:endParaRPr>
          </a:p>
          <a:p>
            <a:pPr marL="0" lvl="0" indent="0" algn="just">
              <a:lnSpc>
                <a:spcPct val="114000"/>
              </a:lnSpc>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20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-предоставление </a:t>
            </a:r>
            <a:r>
              <a:rPr lang="ru-RU" sz="20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20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800100"/>
            <a:ext cx="7848600" cy="4648200"/>
          </a:xfrm>
        </p:spPr>
        <p:txBody>
          <a:bodyPr/>
          <a:lstStyle/>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1. </a:t>
            </a:r>
            <a:r>
              <a:rPr lang="ru-RU" sz="1600" dirty="0" smtClean="0">
                <a:solidFill>
                  <a:srgbClr val="000000"/>
                </a:solidFill>
                <a:effectLst>
                  <a:outerShdw blurRad="38100" dist="38100" dir="2700000" algn="tl">
                    <a:srgbClr val="000000">
                      <a:alpha val="43137"/>
                    </a:srgbClr>
                  </a:outerShdw>
                </a:effectLst>
              </a:rPr>
              <a:t>Оформление </a:t>
            </a:r>
            <a:r>
              <a:rPr lang="ru-RU" sz="16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2</a:t>
            </a:r>
            <a:r>
              <a:rPr lang="ru-RU" sz="1600" dirty="0" smtClean="0">
                <a:solidFill>
                  <a:srgbClr val="000000"/>
                </a:solidFill>
                <a:effectLst>
                  <a:outerShdw blurRad="38100" dist="38100" dir="2700000" algn="tl">
                    <a:srgbClr val="000000">
                      <a:alpha val="43137"/>
                    </a:srgbClr>
                  </a:outerShdw>
                </a:effectLst>
              </a:rPr>
              <a:t>. </a:t>
            </a:r>
            <a:r>
              <a:rPr lang="ru-RU" sz="1600" dirty="0">
                <a:solidFill>
                  <a:srgbClr val="000000"/>
                </a:solidFill>
                <a:effectLst>
                  <a:outerShdw blurRad="38100" dist="38100" dir="2700000" algn="tl">
                    <a:srgbClr val="000000">
                      <a:alpha val="43137"/>
                    </a:srgbClr>
                  </a:outerShdw>
                </a:effectLst>
              </a:rPr>
              <a:t>Ведение журнала </a:t>
            </a:r>
            <a:r>
              <a:rPr lang="ru-RU" sz="1600" dirty="0" smtClean="0">
                <a:solidFill>
                  <a:srgbClr val="000000"/>
                </a:solidFill>
                <a:effectLst>
                  <a:outerShdw blurRad="38100" dist="38100" dir="2700000" algn="tl">
                    <a:srgbClr val="000000">
                      <a:alpha val="43137"/>
                    </a:srgbClr>
                  </a:outerShdw>
                </a:effectLst>
              </a:rPr>
              <a:t>учета движения </a:t>
            </a:r>
            <a:r>
              <a:rPr lang="ru-RU" sz="1600" dirty="0">
                <a:solidFill>
                  <a:srgbClr val="000000"/>
                </a:solidFill>
                <a:effectLst>
                  <a:outerShdw blurRad="38100" dist="38100" dir="2700000" algn="tl">
                    <a:srgbClr val="000000">
                      <a:alpha val="43137"/>
                    </a:srgbClr>
                  </a:outerShdw>
                </a:effectLst>
              </a:rPr>
              <a:t>отходов</a:t>
            </a:r>
            <a:r>
              <a:rPr lang="ru-RU" sz="16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3. Договор по отходам</a:t>
            </a:r>
            <a:r>
              <a:rPr lang="ru-RU" sz="1600" dirty="0">
                <a:solidFill>
                  <a:srgbClr val="000000"/>
                </a:solidFill>
                <a:effectLst>
                  <a:outerShdw blurRad="38100" dist="38100" dir="2700000" algn="tl">
                    <a:srgbClr val="000000">
                      <a:alpha val="43137"/>
                    </a:srgbClr>
                  </a:outerShdw>
                </a:effectLst>
              </a:rPr>
              <a:t>. </a:t>
            </a:r>
            <a:endParaRPr lang="ru-RU" sz="16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4.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татистическая </a:t>
            </a:r>
            <a:r>
              <a:rPr lang="ru-RU" sz="16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5. Предоставление сведений </a:t>
            </a:r>
            <a:r>
              <a:rPr lang="ru-RU" sz="1600" dirty="0">
                <a:solidFill>
                  <a:srgbClr val="000000"/>
                </a:solidFill>
                <a:effectLst>
                  <a:outerShdw blurRad="38100" dist="38100" dir="2700000" algn="tl">
                    <a:srgbClr val="000000">
                      <a:alpha val="43137"/>
                    </a:srgbClr>
                  </a:outerShdw>
                </a:effectLst>
              </a:rPr>
              <a:t>в </a:t>
            </a:r>
            <a:r>
              <a:rPr lang="ru-RU" sz="16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6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600" dirty="0">
                <a:solidFill>
                  <a:srgbClr val="000000"/>
                </a:solidFill>
                <a:effectLst>
                  <a:outerShdw blurRad="38100" dist="38100" dir="2700000" algn="tl">
                    <a:srgbClr val="000000">
                      <a:alpha val="43137"/>
                    </a:srgbClr>
                  </a:outerShdw>
                </a:effectLst>
              </a:rPr>
              <a:t>п</a:t>
            </a:r>
            <a:r>
              <a:rPr lang="ru-RU" sz="16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600" dirty="0">
                <a:solidFill>
                  <a:srgbClr val="000000"/>
                </a:solidFill>
                <a:effectLst>
                  <a:outerShdw blurRad="38100" dist="38100" dir="2700000" algn="tl">
                    <a:srgbClr val="000000">
                      <a:alpha val="43137"/>
                    </a:srgbClr>
                  </a:outerShdw>
                </a:effectLst>
              </a:rPr>
              <a:t>отчеты по </a:t>
            </a:r>
            <a:r>
              <a:rPr lang="ru-RU" sz="16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6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600" dirty="0" smtClean="0">
                <a:solidFill>
                  <a:srgbClr val="000000"/>
                </a:solidFill>
                <a:effectLst>
                  <a:outerShdw blurRad="38100" dist="38100" dir="2700000" algn="tl">
                    <a:srgbClr val="000000">
                      <a:alpha val="43137"/>
                    </a:srgbClr>
                  </a:outerShdw>
                </a:effectLst>
              </a:rPr>
              <a:t>(если </a:t>
            </a:r>
            <a:r>
              <a:rPr lang="ru-RU" sz="1600" dirty="0">
                <a:solidFill>
                  <a:srgbClr val="000000"/>
                </a:solidFill>
                <a:effectLst>
                  <a:outerShdw blurRad="38100" dist="38100" dir="2700000" algn="tl">
                    <a:srgbClr val="000000">
                      <a:alpha val="43137"/>
                    </a:srgbClr>
                  </a:outerShdw>
                </a:effectLst>
              </a:rPr>
              <a:t>у </a:t>
            </a:r>
            <a:r>
              <a:rPr lang="ru-RU" sz="1600" dirty="0" smtClean="0">
                <a:solidFill>
                  <a:srgbClr val="000000"/>
                </a:solidFill>
                <a:effectLst>
                  <a:outerShdw blurRad="38100" dist="38100" dir="2700000" algn="tl">
                    <a:srgbClr val="000000">
                      <a:alpha val="43137"/>
                    </a:srgbClr>
                  </a:outerShdw>
                </a:effectLst>
              </a:rPr>
              <a:t>юридического лица </a:t>
            </a:r>
            <a:r>
              <a:rPr lang="ru-RU" sz="16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600" dirty="0" smtClean="0">
                <a:solidFill>
                  <a:srgbClr val="000000"/>
                </a:solidFill>
                <a:effectLst>
                  <a:outerShdw blurRad="38100" dist="38100" dir="2700000" algn="tl">
                    <a:srgbClr val="000000">
                      <a:alpha val="43137"/>
                    </a:srgbClr>
                  </a:outerShdw>
                </a:effectLst>
              </a:rPr>
              <a:t>категории).</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46077804"/>
              </p:ext>
            </p:extLst>
          </p:nvPr>
        </p:nvGraphicFramePr>
        <p:xfrm>
          <a:off x="685800" y="800100"/>
          <a:ext cx="7924800" cy="418297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6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a:t>
                      </a:r>
                      <a:r>
                        <a:rPr lang="ru-RU" sz="16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6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81100"/>
            <a:ext cx="8305800" cy="4138970"/>
          </a:xfrm>
        </p:spPr>
        <p:txBody>
          <a:bodyPr/>
          <a:lstStyle/>
          <a:p>
            <a:pPr marL="0" indent="0" algn="just">
              <a:lnSpc>
                <a:spcPct val="110000"/>
              </a:lnSpc>
              <a:spcBef>
                <a:spcPts val="0"/>
              </a:spcBef>
              <a:spcAft>
                <a:spcPts val="400"/>
              </a:spcAft>
              <a:buNone/>
            </a:pP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Законом Самарской области от 06.04.2010 № 36-ГД Администрация </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городского округа </a:t>
            </a: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в лице Департамента городского хозяйства и </a:t>
            </a: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экологии наделена отдельными переданными государственными полномочиями </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в сфере охраны окружающей среды, в части осуществления регионального государственного экологического контроля (надзора) </a:t>
            </a: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за </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соблюдением обязательных </a:t>
            </a: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требований на </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территории городского округа Самара:</a:t>
            </a:r>
            <a:endPar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lnSpc>
                <a:spcPct val="110000"/>
              </a:lnSpc>
              <a:spcBef>
                <a:spcPts val="0"/>
              </a:spcBef>
              <a:spcAft>
                <a:spcPts val="400"/>
              </a:spcAft>
              <a:buFontTx/>
              <a:buChar char="-"/>
            </a:pP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в части соблюдения обязательных требований в области охраны атмосферного воздуха;</a:t>
            </a:r>
          </a:p>
          <a:p>
            <a:pPr algn="just">
              <a:lnSpc>
                <a:spcPct val="110000"/>
              </a:lnSpc>
              <a:spcBef>
                <a:spcPts val="0"/>
              </a:spcBef>
              <a:spcAft>
                <a:spcPts val="400"/>
              </a:spcAft>
              <a:buFontTx/>
              <a:buChar char="-"/>
            </a:pP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в отношении водных объектов, территорий их </a:t>
            </a:r>
            <a:r>
              <a:rPr lang="ru-RU" sz="15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которые в соответствии с Федеральным законом от 10 января 2002 года N 7-ФЗ "Об охране окружающей среды" подлежат региональному государственному экологическому контролю (надзору);</a:t>
            </a:r>
          </a:p>
          <a:p>
            <a:pPr algn="just">
              <a:lnSpc>
                <a:spcPct val="110000"/>
              </a:lnSpc>
              <a:spcBef>
                <a:spcPts val="0"/>
              </a:spcBef>
              <a:buFontTx/>
              <a:buChar char="-"/>
            </a:pPr>
            <a:r>
              <a:rPr lang="ru-RU" sz="1500" dirty="0">
                <a:solidFill>
                  <a:srgbClr val="000000"/>
                </a:solidFill>
                <a:effectLst>
                  <a:outerShdw blurRad="38100" dist="38100" dir="2700000" algn="tl">
                    <a:srgbClr val="000000">
                      <a:alpha val="43137"/>
                    </a:srgbClr>
                  </a:outerShdw>
                </a:effectLst>
                <a:cs typeface="Times New Roman" panose="02020603050405020304" pitchFamily="18" charset="0"/>
              </a:rPr>
              <a:t>в части соблюдения обязательных требований в области обращения с </a:t>
            </a:r>
            <a:r>
              <a:rPr lang="ru-RU" sz="1500" dirty="0" smtClean="0">
                <a:solidFill>
                  <a:srgbClr val="000000"/>
                </a:solidFill>
                <a:effectLst>
                  <a:outerShdw blurRad="38100" dist="38100" dir="2700000" algn="tl">
                    <a:srgbClr val="000000">
                      <a:alpha val="43137"/>
                    </a:srgbClr>
                  </a:outerShdw>
                </a:effectLst>
                <a:cs typeface="Times New Roman" panose="02020603050405020304" pitchFamily="18" charset="0"/>
              </a:rPr>
              <a:t>отходами.</a:t>
            </a:r>
            <a:endParaRPr lang="ru-RU" sz="15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
        <p:nvSpPr>
          <p:cNvPr id="12" name="Прямоугольник 11"/>
          <p:cNvSpPr/>
          <p:nvPr/>
        </p:nvSpPr>
        <p:spPr>
          <a:xfrm>
            <a:off x="1219200" y="21336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chemeClr val="bg1"/>
                </a:solidFill>
                <a:effectLst>
                  <a:outerShdw blurRad="38100" dist="38100" dir="2700000" algn="tl">
                    <a:srgbClr val="000000">
                      <a:alpha val="43137"/>
                    </a:srgbClr>
                  </a:outerShdw>
                </a:effectLst>
              </a:rPr>
              <a:t>Статья 8.2. Несоблюдение требований в области охраны окружающей среды при обращении с отходами производства и </a:t>
            </a:r>
            <a:r>
              <a:rPr lang="ru-RU" sz="2000" b="1" dirty="0" smtClean="0">
                <a:solidFill>
                  <a:schemeClr val="bg1"/>
                </a:solidFill>
                <a:effectLst>
                  <a:outerShdw blurRad="38100" dist="38100" dir="2700000" algn="tl">
                    <a:srgbClr val="000000">
                      <a:alpha val="43137"/>
                    </a:srgbClr>
                  </a:outerShdw>
                </a:effectLst>
              </a:rPr>
              <a:t>потребления</a:t>
            </a:r>
            <a:endParaRPr lang="ru-RU"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gn="just"/>
            <a:r>
              <a:rPr lang="ru-RU" sz="1400" dirty="0">
                <a:solidFill>
                  <a:schemeClr val="bg1"/>
                </a:solidFill>
              </a:rPr>
              <a:t>3.1. Загрязнение и (или) засорение окружающей среды, выразившееся в выгрузке или сбросе с автомототранспортных средств и прицепов к ним отходов производства и потребления вне объектов размещения отходов или мест (площадок) накопления отходов, за исключением случаев, предусмотренных частью 3.3 настоящей статьи, </a:t>
            </a:r>
            <a:endParaRPr lang="ru-RU" sz="1400" dirty="0" smtClean="0">
              <a:solidFill>
                <a:schemeClr val="bg1"/>
              </a:solidFill>
            </a:endParaRPr>
          </a:p>
          <a:p>
            <a:pPr marL="0" indent="0" algn="just">
              <a:buNone/>
            </a:pPr>
            <a:r>
              <a:rPr lang="ru-RU" sz="1400" smtClean="0">
                <a:solidFill>
                  <a:schemeClr val="bg1"/>
                </a:solidFill>
              </a:rPr>
              <a:t>- влекут </a:t>
            </a:r>
            <a:r>
              <a:rPr lang="ru-RU" sz="1400" dirty="0">
                <a:solidFill>
                  <a:schemeClr val="bg1"/>
                </a:solidFill>
              </a:rPr>
              <a:t>наложение административного штрафа на граждан в размере от десяти тысяч до пятнадцати тысяч рублей; на должностных лиц - от двадцати тысяч до тридцати тысяч рублей; на юридических лиц - от тридцати тысяч до пятидесяти тысяч рублей.</a:t>
            </a:r>
          </a:p>
          <a:p>
            <a:pPr algn="just"/>
            <a:r>
              <a:rPr lang="ru-RU" sz="1400" dirty="0">
                <a:solidFill>
                  <a:schemeClr val="bg1"/>
                </a:solidFill>
              </a:rPr>
              <a:t>3.3. Действия, предусмотренные частью 3.1 настоящей статьи, совершенные с использованием грузовых транспортных средств, прицепов к ним, тракторов и других самоходных машин, </a:t>
            </a:r>
          </a:p>
          <a:p>
            <a:pPr marL="0" indent="0" algn="just">
              <a:buNone/>
            </a:pPr>
            <a:r>
              <a:rPr lang="ru-RU" sz="1400" dirty="0" smtClean="0">
                <a:solidFill>
                  <a:schemeClr val="bg1"/>
                </a:solidFill>
              </a:rPr>
              <a:t>- влекут </a:t>
            </a:r>
            <a:r>
              <a:rPr lang="ru-RU" sz="1400" dirty="0">
                <a:solidFill>
                  <a:schemeClr val="bg1"/>
                </a:solidFill>
              </a:rPr>
              <a:t>наложение административного штрафа на граждан в размере от сорока тысяч до пятидесяти тысяч рублей; на должностных лиц - от шестидесяти тысяч до восьмидесяти тысяч рублей; на юридических лиц - от ста тысяч до ста двадцати тысяч рублей.</a:t>
            </a:r>
          </a:p>
          <a:p>
            <a:endParaRPr lang="ru-RU" dirty="0">
              <a:solidFill>
                <a:schemeClr val="bg1"/>
              </a:solidFill>
            </a:endParaRPr>
          </a:p>
        </p:txBody>
      </p:sp>
    </p:spTree>
    <p:extLst>
      <p:ext uri="{BB962C8B-B14F-4D97-AF65-F5344CB8AC3E}">
        <p14:creationId xmlns:p14="http://schemas.microsoft.com/office/powerpoint/2010/main" val="253439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69495525"/>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искажение</a:t>
                      </a:r>
                      <a:r>
                        <a:rPr lang="ru-RU" sz="160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a:t>
                      </a:r>
                      <a:r>
                        <a:rPr lang="ru-RU" sz="160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декларации о плате за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5005491"/>
              </p:ext>
            </p:extLst>
          </p:nvPr>
        </p:nvGraphicFramePr>
        <p:xfrm>
          <a:off x="685800" y="1485900"/>
          <a:ext cx="7924800" cy="2872740"/>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6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2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6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94395008"/>
              </p:ext>
            </p:extLst>
          </p:nvPr>
        </p:nvGraphicFramePr>
        <p:xfrm>
          <a:off x="685800" y="800100"/>
          <a:ext cx="7924800" cy="38862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6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endParaRPr lang="ru-RU" sz="1400" dirty="0" smtClean="0">
                        <a:solidFill>
                          <a:srgbClr val="080808"/>
                        </a:solidFill>
                      </a:endParaRPr>
                    </a:p>
                    <a:p>
                      <a:pPr marL="0" indent="0" algn="just">
                        <a:spcAft>
                          <a:spcPts val="0"/>
                        </a:spcAft>
                        <a:buFontTx/>
                        <a:buNone/>
                      </a:pPr>
                      <a:endParaRPr lang="ru-RU" sz="12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00000"/>
                </a:solidFill>
              </a:rPr>
              <a:t>Региональный государственный экологический </a:t>
            </a:r>
            <a:r>
              <a:rPr lang="ru-RU" sz="2400" b="1" dirty="0" smtClean="0">
                <a:solidFill>
                  <a:srgbClr val="000000"/>
                </a:solidFill>
              </a:rPr>
              <a:t>контроль (надзор) </a:t>
            </a:r>
            <a:r>
              <a:rPr lang="ru-RU" sz="2400" b="1" dirty="0">
                <a:solidFill>
                  <a:srgbClr val="000000"/>
                </a:solidFill>
              </a:rPr>
              <a:t>осуществляется в рамках </a:t>
            </a:r>
          </a:p>
        </p:txBody>
      </p:sp>
      <p:sp>
        <p:nvSpPr>
          <p:cNvPr id="3" name="Объект 2"/>
          <p:cNvSpPr>
            <a:spLocks noGrp="1"/>
          </p:cNvSpPr>
          <p:nvPr>
            <p:ph idx="1"/>
          </p:nvPr>
        </p:nvSpPr>
        <p:spPr>
          <a:xfrm>
            <a:off x="609600" y="1181100"/>
            <a:ext cx="8153400" cy="4419600"/>
          </a:xfrm>
        </p:spPr>
        <p:txBody>
          <a:bodyPr/>
          <a:lstStyle/>
          <a:p>
            <a:pPr algn="just"/>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Положения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4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утвержденного п</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остановлением Правительства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Самарской </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области от 30.09.2021 </a:t>
            </a:r>
            <a:b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b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 743;</a:t>
            </a:r>
            <a:endParaRPr lang="ru-RU" sz="24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21927100"/>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80808"/>
                </a:solidFill>
              </a:rPr>
              <a:t>К объектам </a:t>
            </a:r>
            <a:r>
              <a:rPr lang="ru-RU" sz="2000" b="1" dirty="0">
                <a:solidFill>
                  <a:srgbClr val="080808"/>
                </a:solidFill>
              </a:rPr>
              <a:t>государственного </a:t>
            </a:r>
            <a:r>
              <a:rPr lang="ru-RU" sz="2000" b="1" dirty="0" smtClean="0">
                <a:solidFill>
                  <a:srgbClr val="080808"/>
                </a:solidFill>
              </a:rPr>
              <a:t>экологического контроля </a:t>
            </a:r>
            <a:r>
              <a:rPr lang="ru-RU" sz="2000" b="1" dirty="0">
                <a:solidFill>
                  <a:srgbClr val="080808"/>
                </a:solidFill>
              </a:rPr>
              <a:t>(надзора</a:t>
            </a:r>
            <a:r>
              <a:rPr lang="ru-RU" sz="2000" b="1" dirty="0" smtClean="0">
                <a:solidFill>
                  <a:srgbClr val="080808"/>
                </a:solidFill>
              </a:rPr>
              <a:t>) относятся:</a:t>
            </a:r>
            <a:endParaRPr lang="ru-RU" sz="20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400"/>
              </a:spcAft>
              <a:buNone/>
            </a:pPr>
            <a:r>
              <a:rPr lang="ru-RU" sz="1600" dirty="0" smtClean="0">
                <a:solidFill>
                  <a:srgbClr val="080808"/>
                </a:solidFill>
              </a:rPr>
              <a:t>   - </a:t>
            </a:r>
            <a:r>
              <a:rPr lang="ru-RU" sz="1650" dirty="0">
                <a:solidFill>
                  <a:srgbClr val="080808"/>
                </a:solidFill>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rPr>
              <a:t>);</a:t>
            </a:r>
            <a:endParaRPr lang="ru-RU" sz="1650" dirty="0">
              <a:solidFill>
                <a:srgbClr val="080808"/>
              </a:solidFill>
            </a:endParaRPr>
          </a:p>
          <a:p>
            <a:pPr marL="0" indent="0" algn="just">
              <a:lnSpc>
                <a:spcPct val="120000"/>
              </a:lnSpc>
              <a:spcAft>
                <a:spcPts val="400"/>
              </a:spcAft>
              <a:buNone/>
            </a:pPr>
            <a:r>
              <a:rPr lang="ru-RU" sz="1650" dirty="0" smtClean="0">
                <a:solidFill>
                  <a:srgbClr val="080808"/>
                </a:solidFill>
              </a:rPr>
              <a:t>   - </a:t>
            </a:r>
            <a:r>
              <a:rPr lang="ru-RU" sz="1650" dirty="0">
                <a:solidFill>
                  <a:srgbClr val="080808"/>
                </a:solidFill>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rPr>
              <a:t>среду (НВОС), </a:t>
            </a:r>
            <a:r>
              <a:rPr lang="ru-RU" sz="1650" dirty="0">
                <a:solidFill>
                  <a:srgbClr val="080808"/>
                </a:solidFill>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требования;</a:t>
            </a:r>
          </a:p>
          <a:p>
            <a:pPr marL="0" indent="0" algn="just">
              <a:lnSpc>
                <a:spcPct val="120000"/>
              </a:lnSpc>
              <a:buNone/>
            </a:pPr>
            <a:r>
              <a:rPr lang="ru-RU" sz="1650" dirty="0" smtClean="0">
                <a:solidFill>
                  <a:srgbClr val="080808"/>
                </a:solidFill>
              </a:rPr>
              <a:t>   - </a:t>
            </a:r>
            <a:r>
              <a:rPr lang="ru-RU" sz="1650" dirty="0">
                <a:solidFill>
                  <a:srgbClr val="080808"/>
                </a:solidFill>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rPr>
              <a:t>требования.</a:t>
            </a:r>
            <a:endParaRPr lang="ru-RU" sz="1650" dirty="0">
              <a:solidFill>
                <a:srgbClr val="080808"/>
              </a:solidFill>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Предметом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кодексом Российской Федерации,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10.01.2002 № 7-ФЗ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окружающей среды",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24.06.1998 № 89-ФЗ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отходах производства и потребления",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04.05.1999 № 96-ФЗ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атмосферного воздуха" и 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buNone/>
            </a:pPr>
            <a:r>
              <a:rPr lang="ru-RU" sz="1400" b="1" dirty="0" smtClean="0">
                <a:solidFill>
                  <a:srgbClr val="080808"/>
                </a:solidFill>
                <a:effectLst/>
              </a:rPr>
              <a:t>- </a:t>
            </a:r>
            <a:r>
              <a:rPr lang="ru-RU" sz="1500" b="1" dirty="0" smtClean="0">
                <a:solidFill>
                  <a:srgbClr val="080808"/>
                </a:solidFill>
                <a:effectLst/>
              </a:rPr>
              <a:t>разрешение </a:t>
            </a:r>
            <a:r>
              <a:rPr lang="ru-RU" sz="1500" b="1"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веществ;</a:t>
            </a:r>
          </a:p>
          <a:p>
            <a:pPr marL="0" indent="0" algn="just">
              <a:lnSpc>
                <a:spcPct val="110000"/>
              </a:lnSpc>
              <a:buNone/>
            </a:pPr>
            <a:r>
              <a:rPr lang="ru-RU" sz="1500" b="1" dirty="0" smtClean="0">
                <a:solidFill>
                  <a:srgbClr val="080808"/>
                </a:solidFill>
                <a:effectLst/>
              </a:rPr>
              <a:t>- установленные </a:t>
            </a:r>
            <a:r>
              <a:rPr lang="ru-RU" sz="1500" b="1"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p>
          <a:p>
            <a:pPr marL="0" indent="0" algn="just">
              <a:lnSpc>
                <a:spcPct val="110000"/>
              </a:lnSpc>
              <a:buNone/>
            </a:pPr>
            <a:r>
              <a:rPr lang="ru-RU" sz="1500" b="1" dirty="0" smtClean="0">
                <a:solidFill>
                  <a:srgbClr val="080808"/>
                </a:solidFill>
                <a:effectLst/>
              </a:rPr>
              <a:t>- утвержденные </a:t>
            </a:r>
            <a:r>
              <a:rPr lang="ru-RU" sz="1500" b="1" dirty="0">
                <a:solidFill>
                  <a:srgbClr val="080808"/>
                </a:solidFill>
                <a:effectLst/>
              </a:rPr>
              <a:t>нормативы допустимых сбросов веществ (за исключением радиоактивных веществ) и микроорганизмов в водные объекты для водопользователей;</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 постановке </a:t>
            </a:r>
            <a:r>
              <a:rPr lang="ru-RU" sz="1500" b="1" dirty="0" smtClean="0">
                <a:solidFill>
                  <a:srgbClr val="080808"/>
                </a:solidFill>
                <a:effectLst/>
              </a:rPr>
              <a:t>объекта</a:t>
            </a:r>
            <a:r>
              <a:rPr lang="ru-RU" sz="1500" b="1" dirty="0">
                <a:solidFill>
                  <a:srgbClr val="080808"/>
                </a:solidFill>
                <a:effectLst/>
              </a:rPr>
              <a:t> </a:t>
            </a:r>
            <a:r>
              <a:rPr lang="ru-RU" sz="1500" b="1" dirty="0" smtClean="0">
                <a:solidFill>
                  <a:srgbClr val="080808"/>
                </a:solidFill>
                <a:effectLst/>
              </a:rPr>
              <a:t>НВОС </a:t>
            </a:r>
            <a:r>
              <a:rPr lang="ru-RU" sz="1500" b="1" dirty="0">
                <a:solidFill>
                  <a:srgbClr val="080808"/>
                </a:solidFill>
                <a:effectLst/>
              </a:rPr>
              <a:t>на государственный учет;</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об актуализации сведений об объекте, оказывающем негативное воздействие на окружающую среду;</a:t>
            </a:r>
          </a:p>
          <a:p>
            <a:pPr marL="0" indent="0" algn="just">
              <a:lnSpc>
                <a:spcPct val="110000"/>
              </a:lnSpc>
              <a:buNone/>
            </a:pPr>
            <a:r>
              <a:rPr lang="ru-RU" sz="1500" b="1" dirty="0" smtClean="0">
                <a:solidFill>
                  <a:srgbClr val="080808"/>
                </a:solidFill>
                <a:effectLst/>
              </a:rPr>
              <a:t>- договор </a:t>
            </a:r>
            <a:r>
              <a:rPr lang="ru-RU" sz="1500" b="1" dirty="0">
                <a:solidFill>
                  <a:srgbClr val="080808"/>
                </a:solidFill>
                <a:effectLst/>
              </a:rPr>
              <a:t>водопользования;</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предоставлении водного объекта в пользование;</a:t>
            </a:r>
          </a:p>
          <a:p>
            <a:pPr marL="0" indent="0" algn="just">
              <a:lnSpc>
                <a:spcPct val="110000"/>
              </a:lnSpc>
              <a:buNone/>
            </a:pPr>
            <a:r>
              <a:rPr lang="ru-RU" sz="1500" b="1" dirty="0" smtClean="0">
                <a:solidFill>
                  <a:srgbClr val="080808"/>
                </a:solidFill>
                <a:effectLst/>
              </a:rPr>
              <a:t>- согласование </a:t>
            </a:r>
            <a:r>
              <a:rPr lang="ru-RU" sz="1500" b="1"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условий;</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подтверждении отнесения отходов к конкретному классу опасности</a:t>
            </a:r>
            <a:r>
              <a:rPr lang="ru-RU" sz="1500" b="1" dirty="0" smtClean="0">
                <a:solidFill>
                  <a:srgbClr val="080808"/>
                </a:solidFill>
                <a:effectLst/>
              </a:rPr>
              <a:t>.</a:t>
            </a:r>
            <a:endParaRPr lang="ru-RU" sz="1500" b="1"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4800" y="190500"/>
            <a:ext cx="85344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к</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онтрольных (надзорных) мероприятий (внеплановые);</a:t>
            </a:r>
          </a:p>
          <a:p>
            <a:pPr algn="just">
              <a:spcAft>
                <a:spcPts val="12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рофилактических мероприятий.</a:t>
            </a:r>
            <a:endParaRPr lang="ru-RU" sz="1800" dirty="0" smtClean="0">
              <a:solidFill>
                <a:srgbClr val="000000"/>
              </a:solidFill>
            </a:endParaRPr>
          </a:p>
          <a:p>
            <a:pPr marL="0" indent="0" algn="ctr">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rPr>
              <a:t>с взаимодействием с контролируемым лицом (требуется согласование с прокуратурой);</a:t>
            </a:r>
          </a:p>
          <a:p>
            <a:pPr algn="just"/>
            <a:r>
              <a:rPr lang="ru-RU" sz="2000" dirty="0">
                <a:solidFill>
                  <a:srgbClr val="000000"/>
                </a:solidFill>
                <a:effectLst>
                  <a:outerShdw blurRad="38100" dist="38100" dir="2700000" algn="tl">
                    <a:srgbClr val="000000">
                      <a:alpha val="43137"/>
                    </a:srgbClr>
                  </a:outerShdw>
                </a:effectLst>
              </a:rPr>
              <a:t>без взаимодействия с контролируемым лицом (не требуется согласования с прокуратурой).</a:t>
            </a: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1600" dirty="0">
                <a:solidFill>
                  <a:srgbClr val="000000"/>
                </a:solidFill>
              </a:rPr>
              <a:t>	</a:t>
            </a: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инспекционный визит;</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рейдовый осмотр;</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документарная проверка;</a:t>
            </a:r>
          </a:p>
          <a:p>
            <a:pPr>
              <a:spcAft>
                <a:spcPts val="1200"/>
              </a:spcAft>
            </a:pPr>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выездная проверка.</a:t>
            </a: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outerShdw blurRad="38100" dist="38100" dir="2700000" algn="tl">
                    <a:srgbClr val="000000">
                      <a:alpha val="43137"/>
                    </a:srgbClr>
                  </a:outerShdw>
                </a:effectLst>
              </a:rPr>
              <a:t>наблюдение </a:t>
            </a:r>
            <a:r>
              <a:rPr lang="ru-RU" sz="2200" dirty="0">
                <a:solidFill>
                  <a:srgbClr val="000000"/>
                </a:solidFill>
                <a:effectLst>
                  <a:outerShdw blurRad="38100" dist="38100" dir="2700000" algn="tl">
                    <a:srgbClr val="000000">
                      <a:alpha val="43137"/>
                    </a:srgbClr>
                  </a:outerShdw>
                </a:effectLst>
              </a:rPr>
              <a:t>за соблюдением обязательных требований;</a:t>
            </a:r>
          </a:p>
          <a:p>
            <a:r>
              <a:rPr lang="ru-RU" sz="2200" dirty="0" smtClean="0">
                <a:solidFill>
                  <a:srgbClr val="000000"/>
                </a:solidFill>
                <a:effectLst>
                  <a:outerShdw blurRad="38100" dist="38100" dir="2700000" algn="tl">
                    <a:srgbClr val="000000">
                      <a:alpha val="43137"/>
                    </a:srgbClr>
                  </a:outerShdw>
                </a:effectLst>
              </a:rPr>
              <a:t>выездное </a:t>
            </a:r>
            <a:r>
              <a:rPr lang="ru-RU" sz="2200" dirty="0">
                <a:solidFill>
                  <a:srgbClr val="000000"/>
                </a:solidFill>
                <a:effectLst>
                  <a:outerShdw blurRad="38100" dist="38100" dir="2700000" algn="tl">
                    <a:srgbClr val="000000">
                      <a:alpha val="43137"/>
                    </a:srgbClr>
                  </a:outerShdw>
                </a:effectLst>
              </a:rPr>
              <a:t>обследование.</a:t>
            </a: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10560</TotalTime>
  <Words>3757</Words>
  <Application>Microsoft Office PowerPoint</Application>
  <PresentationFormat>Экран (16:10)</PresentationFormat>
  <Paragraphs>271</Paragraphs>
  <Slides>43</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истекший период 2024 года</vt:lpstr>
      <vt:lpstr>Презентация PowerPoint</vt:lpstr>
      <vt:lpstr>Презентация PowerPoint</vt:lpstr>
      <vt:lpstr>Региональный государственный экологический контроль (надзор) осуществляется в рамках </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Особенности проведения плановых проверок в 2024 году</vt:lpstr>
      <vt:lpstr>Всего надзорных мероприятий:</vt:lpstr>
      <vt:lpstr> Всего по итогам надзорных мероприятий за 2024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Статья 8.2. Несоблюдение требований в области охраны окружающей среды при обращении с отходами производства и потребления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1</cp:lastModifiedBy>
  <cp:revision>916</cp:revision>
  <cp:lastPrinted>2023-03-15T06:10:26Z</cp:lastPrinted>
  <dcterms:created xsi:type="dcterms:W3CDTF">1999-12-02T05:36:26Z</dcterms:created>
  <dcterms:modified xsi:type="dcterms:W3CDTF">2025-03-25T06:50:23Z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