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44"/>
  </p:notesMasterIdLst>
  <p:handoutMasterIdLst>
    <p:handoutMasterId r:id="rId45"/>
  </p:handoutMasterIdLst>
  <p:sldIdLst>
    <p:sldId id="299" r:id="rId2"/>
    <p:sldId id="331" r:id="rId3"/>
    <p:sldId id="316" r:id="rId4"/>
    <p:sldId id="308" r:id="rId5"/>
    <p:sldId id="358" r:id="rId6"/>
    <p:sldId id="314" r:id="rId7"/>
    <p:sldId id="341" r:id="rId8"/>
    <p:sldId id="338" r:id="rId9"/>
    <p:sldId id="359" r:id="rId10"/>
    <p:sldId id="361" r:id="rId11"/>
    <p:sldId id="345" r:id="rId12"/>
    <p:sldId id="335" r:id="rId13"/>
    <p:sldId id="340" r:id="rId14"/>
    <p:sldId id="363" r:id="rId15"/>
    <p:sldId id="333" r:id="rId16"/>
    <p:sldId id="375" r:id="rId17"/>
    <p:sldId id="321" r:id="rId18"/>
    <p:sldId id="364" r:id="rId19"/>
    <p:sldId id="304" r:id="rId20"/>
    <p:sldId id="329" r:id="rId21"/>
    <p:sldId id="323" r:id="rId22"/>
    <p:sldId id="342" r:id="rId23"/>
    <p:sldId id="352" r:id="rId24"/>
    <p:sldId id="322" r:id="rId25"/>
    <p:sldId id="324" r:id="rId26"/>
    <p:sldId id="326" r:id="rId27"/>
    <p:sldId id="351" r:id="rId28"/>
    <p:sldId id="354" r:id="rId29"/>
    <p:sldId id="350" r:id="rId30"/>
    <p:sldId id="353" r:id="rId31"/>
    <p:sldId id="343" r:id="rId32"/>
    <p:sldId id="344" r:id="rId33"/>
    <p:sldId id="368" r:id="rId34"/>
    <p:sldId id="370" r:id="rId35"/>
    <p:sldId id="357" r:id="rId36"/>
    <p:sldId id="374" r:id="rId37"/>
    <p:sldId id="348" r:id="rId38"/>
    <p:sldId id="372" r:id="rId39"/>
    <p:sldId id="366" r:id="rId40"/>
    <p:sldId id="355" r:id="rId41"/>
    <p:sldId id="346" r:id="rId42"/>
    <p:sldId id="292" r:id="rId43"/>
  </p:sldIdLst>
  <p:sldSz cx="9144000" cy="5715000" type="screen16x10"/>
  <p:notesSz cx="6858000" cy="9947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FF3300"/>
    <a:srgbClr val="FFFFFF"/>
    <a:srgbClr val="660033"/>
    <a:srgbClr val="996633"/>
    <a:srgbClr val="FF00FF"/>
    <a:srgbClr val="006600"/>
    <a:srgbClr val="CC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937" autoAdjust="0"/>
  </p:normalViewPr>
  <p:slideViewPr>
    <p:cSldViewPr>
      <p:cViewPr>
        <p:scale>
          <a:sx n="90" d="100"/>
          <a:sy n="90" d="100"/>
        </p:scale>
        <p:origin x="-2244" y="-798"/>
      </p:cViewPr>
      <p:guideLst>
        <p:guide orient="horz" pos="1800"/>
        <p:guide pos="2880"/>
      </p:guideLst>
    </p:cSldViewPr>
  </p:slideViewPr>
  <p:outlineViewPr>
    <p:cViewPr>
      <p:scale>
        <a:sx n="33" d="100"/>
        <a:sy n="33" d="100"/>
      </p:scale>
      <p:origin x="0" y="56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3763" name="Rectangle 3"/>
          <p:cNvSpPr>
            <a:spLocks noGrp="1" noChangeArrowheads="1"/>
          </p:cNvSpPr>
          <p:nvPr>
            <p:ph type="dt" sz="quarter"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3764" name="Rectangle 4"/>
          <p:cNvSpPr>
            <a:spLocks noGrp="1" noChangeArrowheads="1"/>
          </p:cNvSpPr>
          <p:nvPr>
            <p:ph type="ftr" sz="quarter" idx="2"/>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3765" name="Rectangle 5"/>
          <p:cNvSpPr>
            <a:spLocks noGrp="1" noChangeArrowheads="1"/>
          </p:cNvSpPr>
          <p:nvPr>
            <p:ph type="sldNum" sz="quarter" idx="3"/>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7C2BF-C373-4ED8-8220-5F0B73FC7391}" type="slidenum">
              <a:rPr lang="ru-RU"/>
              <a:pPr/>
              <a:t>‹#›</a:t>
            </a:fld>
            <a:endParaRPr lang="ru-RU"/>
          </a:p>
        </p:txBody>
      </p:sp>
    </p:spTree>
    <p:extLst>
      <p:ext uri="{BB962C8B-B14F-4D97-AF65-F5344CB8AC3E}">
        <p14:creationId xmlns:p14="http://schemas.microsoft.com/office/powerpoint/2010/main" val="11455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1715"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1716" name="Rectangle 4"/>
          <p:cNvSpPr>
            <a:spLocks noGrp="1" noRot="1" noChangeAspect="1" noChangeArrowheads="1" noTextEdit="1"/>
          </p:cNvSpPr>
          <p:nvPr>
            <p:ph type="sldImg" idx="2"/>
          </p:nvPr>
        </p:nvSpPr>
        <p:spPr bwMode="auto">
          <a:xfrm>
            <a:off x="444500" y="746125"/>
            <a:ext cx="5969000" cy="3730625"/>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1718"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1719"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B76682-4C40-489C-9C27-74728642ACA1}" type="slidenum">
              <a:rPr lang="ru-RU"/>
              <a:pPr/>
              <a:t>‹#›</a:t>
            </a:fld>
            <a:endParaRPr lang="ru-RU"/>
          </a:p>
        </p:txBody>
      </p:sp>
    </p:spTree>
    <p:extLst>
      <p:ext uri="{BB962C8B-B14F-4D97-AF65-F5344CB8AC3E}">
        <p14:creationId xmlns:p14="http://schemas.microsoft.com/office/powerpoint/2010/main" val="21105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31</a:t>
            </a:fld>
            <a:endParaRPr lang="ru-RU"/>
          </a:p>
        </p:txBody>
      </p:sp>
    </p:spTree>
    <p:extLst>
      <p:ext uri="{BB962C8B-B14F-4D97-AF65-F5344CB8AC3E}">
        <p14:creationId xmlns:p14="http://schemas.microsoft.com/office/powerpoint/2010/main" val="155342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32</a:t>
            </a:fld>
            <a:endParaRPr lang="ru-RU"/>
          </a:p>
        </p:txBody>
      </p:sp>
    </p:spTree>
    <p:extLst>
      <p:ext uri="{BB962C8B-B14F-4D97-AF65-F5344CB8AC3E}">
        <p14:creationId xmlns:p14="http://schemas.microsoft.com/office/powerpoint/2010/main" val="218508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34</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41</a:t>
            </a:fld>
            <a:endParaRPr lang="ru-RU"/>
          </a:p>
        </p:txBody>
      </p:sp>
    </p:spTree>
    <p:extLst>
      <p:ext uri="{BB962C8B-B14F-4D97-AF65-F5344CB8AC3E}">
        <p14:creationId xmlns:p14="http://schemas.microsoft.com/office/powerpoint/2010/main" val="226502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42</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4328583"/>
            <a:ext cx="7467600" cy="762000"/>
          </a:xfrm>
        </p:spPr>
        <p:txBody>
          <a:bodyPr anchor="b"/>
          <a:lstStyle>
            <a:lvl1pPr algn="l">
              <a:defRPr/>
            </a:lvl1pPr>
          </a:lstStyle>
          <a:p>
            <a:r>
              <a:rPr lang="ru-RU"/>
              <a:t>Образец заголовка</a:t>
            </a:r>
          </a:p>
        </p:txBody>
      </p:sp>
      <p:sp>
        <p:nvSpPr>
          <p:cNvPr id="368643" name="Rectangle 3"/>
          <p:cNvSpPr>
            <a:spLocks noGrp="1" noChangeArrowheads="1"/>
          </p:cNvSpPr>
          <p:nvPr>
            <p:ph type="subTitle" idx="1"/>
          </p:nvPr>
        </p:nvSpPr>
        <p:spPr>
          <a:xfrm>
            <a:off x="152400" y="5027084"/>
            <a:ext cx="6400800" cy="624417"/>
          </a:xfrm>
        </p:spPr>
        <p:txBody>
          <a:bodyPr/>
          <a:lstStyle>
            <a:lvl1pPr marL="0" indent="0">
              <a:buFont typeface="Wingdings" pitchFamily="2" charset="2"/>
              <a:buNone/>
              <a:defRPr/>
            </a:lvl1pPr>
          </a:lstStyle>
          <a:p>
            <a:r>
              <a:rPr lang="ru-RU"/>
              <a:t>Образец подзаголовка</a:t>
            </a:r>
          </a:p>
        </p:txBody>
      </p:sp>
      <p:sp>
        <p:nvSpPr>
          <p:cNvPr id="368644" name="Rectangle 4"/>
          <p:cNvSpPr>
            <a:spLocks noGrp="1" noChangeArrowheads="1"/>
          </p:cNvSpPr>
          <p:nvPr>
            <p:ph type="dt" sz="quarter" idx="2"/>
          </p:nvPr>
        </p:nvSpPr>
        <p:spPr>
          <a:xfrm>
            <a:off x="457200" y="5204354"/>
            <a:ext cx="2133600" cy="396876"/>
          </a:xfrm>
        </p:spPr>
        <p:txBody>
          <a:bodyPr/>
          <a:lstStyle>
            <a:lvl1pPr>
              <a:spcBef>
                <a:spcPct val="0"/>
              </a:spcBef>
              <a:defRPr>
                <a:latin typeface="Times New Roman" pitchFamily="18" charset="0"/>
              </a:defRPr>
            </a:lvl1pPr>
          </a:lstStyle>
          <a:p>
            <a:endParaRPr lang="ru-RU"/>
          </a:p>
        </p:txBody>
      </p:sp>
      <p:sp>
        <p:nvSpPr>
          <p:cNvPr id="368645" name="Rectangle 5"/>
          <p:cNvSpPr>
            <a:spLocks noGrp="1" noChangeArrowheads="1"/>
          </p:cNvSpPr>
          <p:nvPr>
            <p:ph type="ftr" sz="quarter" idx="3"/>
          </p:nvPr>
        </p:nvSpPr>
        <p:spPr>
          <a:xfrm>
            <a:off x="3124200" y="5204354"/>
            <a:ext cx="2895600" cy="396876"/>
          </a:xfrm>
        </p:spPr>
        <p:txBody>
          <a:bodyPr/>
          <a:lstStyle>
            <a:lvl1pPr>
              <a:spcBef>
                <a:spcPct val="0"/>
              </a:spcBef>
              <a:defRPr>
                <a:latin typeface="Times New Roman" pitchFamily="18" charset="0"/>
              </a:defRPr>
            </a:lvl1pPr>
          </a:lstStyle>
          <a:p>
            <a:endParaRPr lang="ru-RU"/>
          </a:p>
        </p:txBody>
      </p:sp>
      <p:sp>
        <p:nvSpPr>
          <p:cNvPr id="368646" name="Rectangle 6"/>
          <p:cNvSpPr>
            <a:spLocks noGrp="1" noChangeArrowheads="1"/>
          </p:cNvSpPr>
          <p:nvPr>
            <p:ph type="sldNum" sz="quarter" idx="4"/>
          </p:nvPr>
        </p:nvSpPr>
        <p:spPr>
          <a:xfrm>
            <a:off x="6553200" y="5204354"/>
            <a:ext cx="2133600" cy="396876"/>
          </a:xfrm>
        </p:spPr>
        <p:txBody>
          <a:bodyPr/>
          <a:lstStyle>
            <a:lvl1pPr>
              <a:spcBef>
                <a:spcPct val="0"/>
              </a:spcBef>
              <a:defRPr>
                <a:latin typeface="Times New Roman" pitchFamily="18" charset="0"/>
              </a:defRPr>
            </a:lvl1pPr>
          </a:lstStyle>
          <a:p>
            <a:fld id="{A9857838-4AB5-4DBE-9576-C0926AB1AE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6BF6C0-2C3C-43AD-ABF7-3E897C73048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7000"/>
            <a:ext cx="1981200" cy="4889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27000"/>
            <a:ext cx="5791200" cy="4889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AE1F84-AA4F-4981-9B02-6926252C9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22955D-8AAF-49F5-B2A6-DE465F7B760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BC3D83-CAB6-4DB4-8F65-EA611A17020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409A44-BB16-470C-9C34-5B37921BD79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B5D890-7CCF-44B6-8CB0-4E709B70128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1585A-9785-43E7-8376-E70BD6B425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B2A7F62-2B75-4911-B893-5A63C7B1935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9E4F44-18DA-409B-884A-F4B09957EE5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38C74A-99F1-43D7-B75B-F496B61C2C8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27000"/>
            <a:ext cx="7924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367619" name="Rectangle 3"/>
          <p:cNvSpPr>
            <a:spLocks noGrp="1" noChangeArrowheads="1"/>
          </p:cNvSpPr>
          <p:nvPr>
            <p:ph type="body" idx="1"/>
          </p:nvPr>
        </p:nvSpPr>
        <p:spPr bwMode="auto">
          <a:xfrm>
            <a:off x="685800" y="12065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20" name="Rectangle 4"/>
          <p:cNvSpPr>
            <a:spLocks noGrp="1" noChangeArrowheads="1"/>
          </p:cNvSpPr>
          <p:nvPr>
            <p:ph type="dt" sz="half" idx="2"/>
          </p:nvPr>
        </p:nvSpPr>
        <p:spPr bwMode="auto">
          <a:xfrm>
            <a:off x="685800" y="5143500"/>
            <a:ext cx="154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ru-RU"/>
          </a:p>
        </p:txBody>
      </p:sp>
      <p:sp>
        <p:nvSpPr>
          <p:cNvPr id="367621" name="Rectangle 5"/>
          <p:cNvSpPr>
            <a:spLocks noGrp="1" noChangeArrowheads="1"/>
          </p:cNvSpPr>
          <p:nvPr>
            <p:ph type="ftr" sz="quarter" idx="3"/>
          </p:nvPr>
        </p:nvSpPr>
        <p:spPr bwMode="auto">
          <a:xfrm>
            <a:off x="2438400" y="5143500"/>
            <a:ext cx="408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ru-RU"/>
          </a:p>
        </p:txBody>
      </p:sp>
      <p:sp>
        <p:nvSpPr>
          <p:cNvPr id="367622" name="Rectangle 6"/>
          <p:cNvSpPr>
            <a:spLocks noGrp="1" noChangeArrowheads="1"/>
          </p:cNvSpPr>
          <p:nvPr>
            <p:ph type="sldNum" sz="quarter" idx="4"/>
          </p:nvPr>
        </p:nvSpPr>
        <p:spPr bwMode="auto">
          <a:xfrm>
            <a:off x="6705600" y="51435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90ABD54A-4007-44A1-BB02-A5F958908A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be-samara.ru/o-departamente/struktura/upravlenie-oxrany-okruzhayushhej-sred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sv.rpn.gov.ru/login" TargetMode="External"/><Relationship Id="rId2" Type="http://schemas.openxmlformats.org/officeDocument/2006/relationships/hyperlink" Target="https://lk.rpn.gov.ru/log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
            <a:ext cx="8077200" cy="4495800"/>
          </a:xfrm>
        </p:spPr>
        <p:txBody>
          <a:bodyPr/>
          <a:lstStyle/>
          <a:p>
            <a:pPr algn="ctr">
              <a:lnSpc>
                <a:spcPct val="114000"/>
              </a:lnSpc>
            </a:pP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практики осуществления регионального государственного экологического надзора по результатам работы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управления </a:t>
            </a: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охраны окружающей среды Департамента городского хозяйства и экологии Администрации городского округа Самара</a:t>
            </a:r>
            <a:b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3200" b="1"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месяцев 2023 года</a:t>
            </a:r>
            <a:endPar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2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723900"/>
            <a:ext cx="7924800" cy="4292600"/>
          </a:xfrm>
        </p:spPr>
        <p:txBody>
          <a:bodyPr/>
          <a:lstStyle/>
          <a:p>
            <a:pPr marL="0" lvl="0" indent="0" algn="just">
              <a:spcAft>
                <a:spcPts val="600"/>
              </a:spcAft>
              <a:buClr>
                <a:srgbClr val="8EB3C8"/>
              </a:buClr>
              <a:buNone/>
            </a:pP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Профилактические мероприятия направлены на предупреждение нарушений, устранение причин и условий, способствующих нарушениям:</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информирование;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обобщение правоприменительной практики;</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объявление предостережения;</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консультирование;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профилактический визит.</a:t>
            </a:r>
          </a:p>
          <a:p>
            <a:pPr marL="0" indent="0">
              <a:buNone/>
            </a:pPr>
            <a:endParaRPr lang="ru-RU" dirty="0"/>
          </a:p>
        </p:txBody>
      </p:sp>
    </p:spTree>
    <p:extLst>
      <p:ext uri="{BB962C8B-B14F-4D97-AF65-F5344CB8AC3E}">
        <p14:creationId xmlns:p14="http://schemas.microsoft.com/office/powerpoint/2010/main" val="127861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42900"/>
            <a:ext cx="7924800" cy="990600"/>
          </a:xfrm>
        </p:spPr>
        <p:txBody>
          <a:bodyPr/>
          <a:lstStyle/>
          <a:p>
            <a:r>
              <a:rPr lang="ru-RU" sz="2800" b="1" dirty="0">
                <a:solidFill>
                  <a:srgbClr val="000000"/>
                </a:solidFill>
              </a:rPr>
              <a:t>Особенности проведения плановых проверок в </a:t>
            </a:r>
            <a:r>
              <a:rPr lang="ru-RU" sz="2800" b="1" dirty="0" smtClean="0">
                <a:solidFill>
                  <a:srgbClr val="000000"/>
                </a:solidFill>
              </a:rPr>
              <a:t>2023 </a:t>
            </a:r>
            <a:r>
              <a:rPr lang="ru-RU" sz="2800" b="1" dirty="0">
                <a:solidFill>
                  <a:srgbClr val="000000"/>
                </a:solidFill>
              </a:rPr>
              <a:t>году</a:t>
            </a:r>
          </a:p>
        </p:txBody>
      </p:sp>
      <p:sp>
        <p:nvSpPr>
          <p:cNvPr id="3" name="Объект 2"/>
          <p:cNvSpPr>
            <a:spLocks noGrp="1"/>
          </p:cNvSpPr>
          <p:nvPr>
            <p:ph idx="1"/>
          </p:nvPr>
        </p:nvSpPr>
        <p:spPr>
          <a:xfrm>
            <a:off x="685800" y="1485900"/>
            <a:ext cx="7924800" cy="3505200"/>
          </a:xfrm>
        </p:spPr>
        <p:txBody>
          <a:bodyPr/>
          <a:lstStyle/>
          <a:p>
            <a:pPr marL="0" indent="0" algn="just">
              <a:lnSpc>
                <a:spcPct val="110000"/>
              </a:lnSpc>
              <a:spcAft>
                <a:spcPts val="600"/>
              </a:spcAft>
              <a:buNone/>
            </a:pPr>
            <a:r>
              <a:rPr lang="ru-RU" sz="1800" dirty="0" smtClean="0">
                <a:solidFill>
                  <a:schemeClr val="bg1">
                    <a:lumMod val="50000"/>
                  </a:schemeClr>
                </a:solidFill>
              </a:rPr>
              <a:t>	</a:t>
            </a:r>
            <a:r>
              <a:rPr lang="ru-RU" sz="2200" dirty="0">
                <a:solidFill>
                  <a:schemeClr val="bg1">
                    <a:lumMod val="50000"/>
                  </a:schemeClr>
                </a:solidFill>
              </a:rPr>
              <a:t>В связи с ограничениями, установленными постановлением Правительства РФ от 10.03.2022 № 336 «Об особенностях организации и осуществления государственного контроля (надзора), муниципального контроля</a:t>
            </a:r>
            <a:r>
              <a:rPr lang="ru-RU" sz="2200" dirty="0" smtClean="0">
                <a:solidFill>
                  <a:schemeClr val="bg1">
                    <a:lumMod val="50000"/>
                  </a:schemeClr>
                </a:solidFill>
              </a:rPr>
              <a:t>», </a:t>
            </a:r>
            <a:r>
              <a:rPr lang="ru-RU" sz="2200" dirty="0">
                <a:solidFill>
                  <a:schemeClr val="bg1">
                    <a:lumMod val="50000"/>
                  </a:schemeClr>
                </a:solidFill>
              </a:rPr>
              <a:t>план проведения плановых проверок на 2023 год Департаментом не согласован в связи с отсутствием на территории городского округа Самара объектов контроля, отнесенных к категориям чрезвычайно высокого и высокого риска, подлежащих региональному </a:t>
            </a:r>
            <a:r>
              <a:rPr lang="ru-RU" sz="2200" dirty="0" err="1">
                <a:solidFill>
                  <a:schemeClr val="bg1">
                    <a:lumMod val="50000"/>
                  </a:schemeClr>
                </a:solidFill>
              </a:rPr>
              <a:t>эконадзору</a:t>
            </a:r>
            <a:r>
              <a:rPr lang="ru-RU" sz="2200" dirty="0">
                <a:solidFill>
                  <a:schemeClr val="bg1">
                    <a:lumMod val="50000"/>
                  </a:schemeClr>
                </a:solidFill>
              </a:rPr>
              <a:t>.</a:t>
            </a:r>
            <a:endParaRPr lang="ru-RU" sz="2200" dirty="0" smtClean="0">
              <a:solidFill>
                <a:schemeClr val="bg1">
                  <a:lumMod val="50000"/>
                </a:schemeClr>
              </a:solidFill>
            </a:endParaRPr>
          </a:p>
        </p:txBody>
      </p:sp>
    </p:spTree>
    <p:extLst>
      <p:ext uri="{BB962C8B-B14F-4D97-AF65-F5344CB8AC3E}">
        <p14:creationId xmlns:p14="http://schemas.microsoft.com/office/powerpoint/2010/main" val="185782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90500"/>
            <a:ext cx="7924800" cy="596900"/>
          </a:xfrm>
        </p:spPr>
        <p:txBody>
          <a:bodyPr/>
          <a:lstStyle/>
          <a:p>
            <a:pPr lvl="0">
              <a:spcBef>
                <a:spcPct val="20000"/>
              </a:spcBef>
            </a:pPr>
            <a:r>
              <a:rPr lang="ru-RU" sz="2800" b="1" dirty="0" smtClean="0">
                <a:solidFill>
                  <a:srgbClr val="000000"/>
                </a:solidFill>
                <a:effectLst>
                  <a:outerShdw blurRad="38100" dist="38100" dir="2700000" algn="tl">
                    <a:srgbClr val="000000">
                      <a:alpha val="43137"/>
                    </a:srgbClr>
                  </a:outerShdw>
                </a:effectLst>
                <a:ea typeface="+mn-ea"/>
                <a:cs typeface="Times New Roman" panose="02020603050405020304" pitchFamily="18" charset="0"/>
              </a:rPr>
              <a:t>Всего </a:t>
            </a:r>
            <a:r>
              <a:rPr lang="ru-RU" sz="2800" b="1" dirty="0">
                <a:solidFill>
                  <a:srgbClr val="000000"/>
                </a:solidFill>
                <a:effectLst>
                  <a:outerShdw blurRad="38100" dist="38100" dir="2700000" algn="tl">
                    <a:srgbClr val="000000">
                      <a:alpha val="43137"/>
                    </a:srgbClr>
                  </a:outerShdw>
                </a:effectLst>
                <a:ea typeface="+mn-ea"/>
                <a:cs typeface="Times New Roman" panose="02020603050405020304" pitchFamily="18" charset="0"/>
              </a:rPr>
              <a:t>надзорных мероприятий: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52335574"/>
              </p:ext>
            </p:extLst>
          </p:nvPr>
        </p:nvGraphicFramePr>
        <p:xfrm>
          <a:off x="669320" y="952500"/>
          <a:ext cx="7924800" cy="2844800"/>
        </p:xfrm>
        <a:graphic>
          <a:graphicData uri="http://schemas.openxmlformats.org/drawingml/2006/table">
            <a:tbl>
              <a:tblPr firstRow="1" bandRow="1">
                <a:tableStyleId>{5C22544A-7EE6-4342-B048-85BDC9FD1C3A}</a:tableStyleId>
              </a:tblPr>
              <a:tblGrid>
                <a:gridCol w="1412949"/>
                <a:gridCol w="2108731"/>
                <a:gridCol w="838200"/>
                <a:gridCol w="1143000"/>
                <a:gridCol w="1219200"/>
                <a:gridCol w="1202720"/>
              </a:tblGrid>
              <a:tr h="563880">
                <a:tc>
                  <a:txBody>
                    <a:bodyPr/>
                    <a:lstStyle/>
                    <a:p>
                      <a:pPr algn="ctr"/>
                      <a:r>
                        <a:rPr lang="ru-RU" sz="1800" dirty="0" smtClean="0">
                          <a:solidFill>
                            <a:srgbClr val="000000"/>
                          </a:solidFill>
                          <a:effectLst/>
                        </a:rPr>
                        <a:t>год</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Количество контрольных</a:t>
                      </a:r>
                      <a:r>
                        <a:rPr lang="ru-RU" sz="1800" baseline="0" dirty="0" smtClean="0">
                          <a:solidFill>
                            <a:srgbClr val="000000"/>
                          </a:solidFill>
                          <a:effectLst/>
                        </a:rPr>
                        <a:t> (надзорных) мероприятий</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внеплановых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Выездных обследований</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наблюдений</a:t>
                      </a:r>
                      <a:endParaRPr lang="ru-RU" sz="1800" dirty="0">
                        <a:solidFill>
                          <a:srgbClr val="000000"/>
                        </a:solidFill>
                        <a:effectLst/>
                      </a:endParaRPr>
                    </a:p>
                  </a:txBody>
                  <a:tcPr anchor="ctr"/>
                </a:tc>
              </a:tr>
              <a:tr h="370840">
                <a:tc>
                  <a:txBody>
                    <a:bodyPr/>
                    <a:lstStyle/>
                    <a:p>
                      <a:pPr algn="ctr"/>
                      <a:r>
                        <a:rPr lang="ru-RU" sz="1800" b="0" dirty="0" smtClean="0">
                          <a:solidFill>
                            <a:srgbClr val="000000"/>
                          </a:solidFill>
                        </a:rPr>
                        <a:t>2023 </a:t>
                      </a:r>
                      <a:br>
                        <a:rPr lang="ru-RU" sz="1800" b="0" dirty="0" smtClean="0">
                          <a:solidFill>
                            <a:srgbClr val="000000"/>
                          </a:solidFill>
                        </a:rPr>
                      </a:br>
                      <a:r>
                        <a:rPr lang="ru-RU" sz="1800" b="0" dirty="0" smtClean="0">
                          <a:solidFill>
                            <a:srgbClr val="000000"/>
                          </a:solidFill>
                        </a:rPr>
                        <a:t>(за 9 месяцев)</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539</a:t>
                      </a:r>
                      <a:endParaRPr lang="ru-RU" sz="1800" b="0" dirty="0">
                        <a:solidFill>
                          <a:srgbClr val="000000"/>
                        </a:solidFill>
                      </a:endParaRPr>
                    </a:p>
                  </a:txBody>
                  <a:tcPr anchor="ctr"/>
                </a:tc>
                <a:tc>
                  <a:txBody>
                    <a:bodyPr/>
                    <a:lstStyle/>
                    <a:p>
                      <a:pPr algn="ctr"/>
                      <a:r>
                        <a:rPr lang="ru-RU" sz="1800" b="0" dirty="0" smtClean="0">
                          <a:solidFill>
                            <a:srgbClr val="000000"/>
                          </a:solidFill>
                        </a:rPr>
                        <a:t>0</a:t>
                      </a:r>
                      <a:r>
                        <a:rPr lang="ru-RU" sz="1800" b="0" smtClean="0">
                          <a:solidFill>
                            <a:srgbClr val="000000"/>
                          </a:solidFill>
                        </a:rPr>
                        <a:t>**</a:t>
                      </a:r>
                      <a:endParaRPr lang="ru-RU" sz="1800" b="0" dirty="0">
                        <a:solidFill>
                          <a:srgbClr val="000000"/>
                        </a:solidFill>
                      </a:endParaRPr>
                    </a:p>
                  </a:txBody>
                  <a:tcPr anchor="ctr"/>
                </a:tc>
                <a:tc>
                  <a:txBody>
                    <a:bodyPr/>
                    <a:lstStyle/>
                    <a:p>
                      <a:pPr algn="ctr"/>
                      <a:r>
                        <a:rPr lang="ru-RU" sz="1800" b="0" dirty="0" smtClean="0">
                          <a:solidFill>
                            <a:srgbClr val="000000"/>
                          </a:solidFill>
                        </a:rPr>
                        <a:t>1</a:t>
                      </a:r>
                      <a:endParaRPr lang="ru-RU" sz="1800" b="0" dirty="0">
                        <a:solidFill>
                          <a:srgbClr val="000000"/>
                        </a:solidFill>
                      </a:endParaRPr>
                    </a:p>
                  </a:txBody>
                  <a:tcPr anchor="ctr"/>
                </a:tc>
                <a:tc>
                  <a:txBody>
                    <a:bodyPr/>
                    <a:lstStyle/>
                    <a:p>
                      <a:pPr algn="ctr"/>
                      <a:r>
                        <a:rPr lang="ru-RU" sz="1800" b="0" dirty="0" smtClean="0">
                          <a:solidFill>
                            <a:srgbClr val="000000"/>
                          </a:solidFill>
                        </a:rPr>
                        <a:t>257</a:t>
                      </a:r>
                      <a:endParaRPr lang="ru-RU" sz="1800" b="0" dirty="0">
                        <a:solidFill>
                          <a:srgbClr val="000000"/>
                        </a:solidFill>
                      </a:endParaRPr>
                    </a:p>
                  </a:txBody>
                  <a:tcPr anchor="ctr"/>
                </a:tc>
                <a:tc>
                  <a:txBody>
                    <a:bodyPr/>
                    <a:lstStyle/>
                    <a:p>
                      <a:pPr algn="ctr"/>
                      <a:r>
                        <a:rPr lang="ru-RU" sz="1800" b="0" dirty="0" smtClean="0">
                          <a:solidFill>
                            <a:srgbClr val="000000"/>
                          </a:solidFill>
                        </a:rPr>
                        <a:t>273</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2022</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112</a:t>
                      </a:r>
                      <a:endParaRPr lang="ru-RU" sz="1800" b="0" dirty="0">
                        <a:solidFill>
                          <a:srgbClr val="000000"/>
                        </a:solidFill>
                      </a:endParaRPr>
                    </a:p>
                  </a:txBody>
                  <a:tcPr anchor="ctr"/>
                </a:tc>
                <a:tc>
                  <a:txBody>
                    <a:bodyPr/>
                    <a:lstStyle/>
                    <a:p>
                      <a:pPr algn="ctr"/>
                      <a:r>
                        <a:rPr lang="ru-RU" sz="1800" b="0" dirty="0" smtClean="0">
                          <a:solidFill>
                            <a:srgbClr val="000000"/>
                          </a:solidFill>
                        </a:rPr>
                        <a:t>12*</a:t>
                      </a:r>
                      <a:endParaRPr lang="ru-RU" sz="1800" b="0" dirty="0">
                        <a:solidFill>
                          <a:srgbClr val="000000"/>
                        </a:solidFill>
                      </a:endParaRPr>
                    </a:p>
                  </a:txBody>
                  <a:tcPr anchor="ctr"/>
                </a:tc>
                <a:tc>
                  <a:txBody>
                    <a:bodyPr/>
                    <a:lstStyle/>
                    <a:p>
                      <a:pPr algn="ctr"/>
                      <a:r>
                        <a:rPr lang="ru-RU" sz="1800" b="0" dirty="0" smtClean="0">
                          <a:solidFill>
                            <a:srgbClr val="000000"/>
                          </a:solidFill>
                        </a:rPr>
                        <a:t>1</a:t>
                      </a:r>
                      <a:endParaRPr lang="ru-RU" sz="1800" b="0" dirty="0">
                        <a:solidFill>
                          <a:srgbClr val="000000"/>
                        </a:solidFill>
                      </a:endParaRPr>
                    </a:p>
                  </a:txBody>
                  <a:tcPr anchor="ctr"/>
                </a:tc>
                <a:tc>
                  <a:txBody>
                    <a:bodyPr/>
                    <a:lstStyle/>
                    <a:p>
                      <a:pPr algn="ctr"/>
                      <a:r>
                        <a:rPr lang="ru-RU" sz="1800" b="0" dirty="0" smtClean="0">
                          <a:solidFill>
                            <a:srgbClr val="000000"/>
                          </a:solidFill>
                        </a:rPr>
                        <a:t>126</a:t>
                      </a:r>
                      <a:endParaRPr lang="ru-RU" sz="1800" b="0" dirty="0">
                        <a:solidFill>
                          <a:srgbClr val="000000"/>
                        </a:solidFill>
                      </a:endParaRPr>
                    </a:p>
                  </a:txBody>
                  <a:tcPr anchor="ctr"/>
                </a:tc>
                <a:tc>
                  <a:txBody>
                    <a:bodyPr/>
                    <a:lstStyle/>
                    <a:p>
                      <a:pPr algn="ctr"/>
                      <a:r>
                        <a:rPr lang="ru-RU" sz="1800" b="0" dirty="0" smtClean="0">
                          <a:solidFill>
                            <a:srgbClr val="000000"/>
                          </a:solidFill>
                        </a:rPr>
                        <a:t>7</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2021 </a:t>
                      </a:r>
                    </a:p>
                  </a:txBody>
                  <a:tcPr anchor="ctr">
                    <a:solidFill>
                      <a:schemeClr val="accent1"/>
                    </a:solidFill>
                  </a:tcPr>
                </a:tc>
                <a:tc>
                  <a:txBody>
                    <a:bodyPr/>
                    <a:lstStyle/>
                    <a:p>
                      <a:pPr algn="ctr"/>
                      <a:r>
                        <a:rPr lang="ru-RU" sz="1800" b="0" dirty="0" smtClean="0">
                          <a:solidFill>
                            <a:srgbClr val="000000"/>
                          </a:solidFill>
                        </a:rPr>
                        <a:t>379</a:t>
                      </a:r>
                      <a:endParaRPr lang="ru-RU" sz="1800" b="0" dirty="0">
                        <a:solidFill>
                          <a:srgbClr val="000000"/>
                        </a:solidFill>
                      </a:endParaRPr>
                    </a:p>
                  </a:txBody>
                  <a:tcPr anchor="ctr"/>
                </a:tc>
                <a:tc>
                  <a:txBody>
                    <a:bodyPr/>
                    <a:lstStyle/>
                    <a:p>
                      <a:pPr algn="ctr"/>
                      <a:r>
                        <a:rPr lang="ru-RU" sz="1800" b="0" dirty="0" smtClean="0">
                          <a:solidFill>
                            <a:srgbClr val="000000"/>
                          </a:solidFill>
                        </a:rPr>
                        <a:t>75</a:t>
                      </a:r>
                      <a:endParaRPr lang="ru-RU" sz="1800" b="0" dirty="0">
                        <a:solidFill>
                          <a:srgbClr val="000000"/>
                        </a:solidFill>
                      </a:endParaRPr>
                    </a:p>
                  </a:txBody>
                  <a:tcPr anchor="ctr"/>
                </a:tc>
                <a:tc>
                  <a:txBody>
                    <a:bodyPr/>
                    <a:lstStyle/>
                    <a:p>
                      <a:pPr algn="ctr"/>
                      <a:r>
                        <a:rPr lang="ru-RU" sz="1800" b="0" dirty="0" smtClean="0">
                          <a:solidFill>
                            <a:srgbClr val="000000"/>
                          </a:solidFill>
                        </a:rPr>
                        <a:t>2</a:t>
                      </a:r>
                      <a:endParaRPr lang="ru-RU" sz="1800" b="0" dirty="0">
                        <a:solidFill>
                          <a:srgbClr val="000000"/>
                        </a:solidFill>
                      </a:endParaRPr>
                    </a:p>
                  </a:txBody>
                  <a:tcPr anchor="ctr"/>
                </a:tc>
                <a:tc>
                  <a:txBody>
                    <a:bodyPr/>
                    <a:lstStyle/>
                    <a:p>
                      <a:pPr algn="ctr"/>
                      <a:r>
                        <a:rPr lang="ru-RU" sz="1800" b="0" dirty="0" smtClean="0">
                          <a:solidFill>
                            <a:srgbClr val="000000"/>
                          </a:solidFill>
                        </a:rPr>
                        <a:t>302</a:t>
                      </a:r>
                      <a:endParaRPr lang="ru-RU" sz="1800" b="0" dirty="0">
                        <a:solidFill>
                          <a:srgbClr val="000000"/>
                        </a:solidFill>
                      </a:endParaRPr>
                    </a:p>
                  </a:txBody>
                  <a:tcPr anchor="ctr"/>
                </a:tc>
                <a:tc>
                  <a:txBody>
                    <a:bodyPr/>
                    <a:lstStyle/>
                    <a:p>
                      <a:pPr algn="ctr"/>
                      <a:r>
                        <a:rPr lang="ru-RU" sz="1800" b="0" smtClean="0">
                          <a:solidFill>
                            <a:srgbClr val="000000"/>
                          </a:solidFill>
                        </a:rPr>
                        <a:t>7</a:t>
                      </a:r>
                      <a:endParaRPr lang="ru-RU" sz="1800" b="0" dirty="0">
                        <a:solidFill>
                          <a:srgbClr val="000000"/>
                        </a:solidFill>
                      </a:endParaRPr>
                    </a:p>
                  </a:txBody>
                  <a:tcPr anchor="ctr"/>
                </a:tc>
              </a:tr>
            </a:tbl>
          </a:graphicData>
        </a:graphic>
      </p:graphicFrame>
      <p:sp>
        <p:nvSpPr>
          <p:cNvPr id="6" name="Прямоугольник 5"/>
          <p:cNvSpPr/>
          <p:nvPr/>
        </p:nvSpPr>
        <p:spPr>
          <a:xfrm>
            <a:off x="699445" y="3848100"/>
            <a:ext cx="8001000" cy="1631216"/>
          </a:xfrm>
          <a:prstGeom prst="rect">
            <a:avLst/>
          </a:prstGeom>
        </p:spPr>
        <p:txBody>
          <a:bodyPr wrap="square">
            <a:spAutoFit/>
          </a:bodyPr>
          <a:lstStyle/>
          <a:p>
            <a:pPr>
              <a:spcAft>
                <a:spcPts val="0"/>
              </a:spcAft>
            </a:pPr>
            <a:r>
              <a:rPr lang="ru-RU" sz="1600" dirty="0" smtClean="0">
                <a:solidFill>
                  <a:srgbClr val="000000"/>
                </a:solidFill>
                <a:effectLst>
                  <a:outerShdw blurRad="38100" dist="38100" dir="2700000" algn="tl">
                    <a:srgbClr val="000000">
                      <a:alpha val="43137"/>
                    </a:srgbClr>
                  </a:outerShdw>
                </a:effectLst>
                <a:latin typeface="+mn-lt"/>
              </a:rPr>
              <a:t>* В 2022 году из плана проведения плановых контрольных (надзорных) мероприятий на 2022 год исключено 49 плановых контрольных (надзорных) мероприятий.</a:t>
            </a:r>
            <a:r>
              <a:rPr lang="ru-RU" sz="1800" dirty="0">
                <a:solidFill>
                  <a:srgbClr val="000000"/>
                </a:solidFill>
                <a:effectLst>
                  <a:outerShdw blurRad="38100" dist="38100" dir="2700000" algn="tl">
                    <a:srgbClr val="000000">
                      <a:alpha val="43137"/>
                    </a:srgbClr>
                  </a:outerShdw>
                </a:effectLst>
                <a:latin typeface="+mn-lt"/>
              </a:rPr>
              <a:t> </a:t>
            </a:r>
            <a:endParaRPr lang="ru-RU" sz="1800" dirty="0" smtClean="0">
              <a:solidFill>
                <a:srgbClr val="000000"/>
              </a:solidFill>
              <a:effectLst>
                <a:outerShdw blurRad="38100" dist="38100" dir="2700000" algn="tl">
                  <a:srgbClr val="000000">
                    <a:alpha val="43137"/>
                  </a:srgbClr>
                </a:outerShdw>
              </a:effectLst>
              <a:latin typeface="+mn-lt"/>
            </a:endParaRPr>
          </a:p>
          <a:p>
            <a:pPr>
              <a:spcAft>
                <a:spcPts val="0"/>
              </a:spcAft>
            </a:pPr>
            <a:r>
              <a:rPr lang="ru-RU" sz="1800" dirty="0" smtClean="0">
                <a:solidFill>
                  <a:srgbClr val="000000"/>
                </a:solidFill>
                <a:effectLst>
                  <a:outerShdw blurRad="38100" dist="38100" dir="2700000" algn="tl">
                    <a:srgbClr val="000000">
                      <a:alpha val="43137"/>
                    </a:srgbClr>
                  </a:outerShdw>
                </a:effectLst>
                <a:latin typeface="+mn-lt"/>
              </a:rPr>
              <a:t>** </a:t>
            </a:r>
            <a:r>
              <a:rPr lang="ru-RU" sz="1600" dirty="0" smtClean="0">
                <a:solidFill>
                  <a:srgbClr val="000000"/>
                </a:solidFill>
                <a:effectLst>
                  <a:outerShdw blurRad="38100" dist="38100" dir="2700000" algn="tl">
                    <a:srgbClr val="000000">
                      <a:alpha val="43137"/>
                    </a:srgbClr>
                  </a:outerShdw>
                </a:effectLst>
                <a:latin typeface="+mn-lt"/>
              </a:rPr>
              <a:t>на 2023 год план КНМ не согласован в связи с отсутствием на территории </a:t>
            </a:r>
            <a:r>
              <a:rPr lang="ru-RU" sz="1600" dirty="0" err="1" smtClean="0">
                <a:solidFill>
                  <a:srgbClr val="000000"/>
                </a:solidFill>
                <a:effectLst>
                  <a:outerShdw blurRad="38100" dist="38100" dir="2700000" algn="tl">
                    <a:srgbClr val="000000">
                      <a:alpha val="43137"/>
                    </a:srgbClr>
                  </a:outerShdw>
                </a:effectLst>
                <a:latin typeface="+mn-lt"/>
              </a:rPr>
              <a:t>г.о.Самара</a:t>
            </a:r>
            <a:r>
              <a:rPr lang="ru-RU" sz="1600" dirty="0" smtClean="0">
                <a:solidFill>
                  <a:srgbClr val="000000"/>
                </a:solidFill>
                <a:effectLst>
                  <a:outerShdw blurRad="38100" dist="38100" dir="2700000" algn="tl">
                    <a:srgbClr val="000000">
                      <a:alpha val="43137"/>
                    </a:srgbClr>
                  </a:outerShdw>
                </a:effectLst>
                <a:latin typeface="+mn-lt"/>
              </a:rPr>
              <a:t> объектов контроля, отнесенных к категории чрезвычайно высокого и высокого риска, подлежащих региональному </a:t>
            </a:r>
            <a:r>
              <a:rPr lang="ru-RU" sz="1600" dirty="0" err="1" smtClean="0">
                <a:solidFill>
                  <a:srgbClr val="000000"/>
                </a:solidFill>
                <a:effectLst>
                  <a:outerShdw blurRad="38100" dist="38100" dir="2700000" algn="tl">
                    <a:srgbClr val="000000">
                      <a:alpha val="43137"/>
                    </a:srgbClr>
                  </a:outerShdw>
                </a:effectLst>
                <a:latin typeface="+mn-lt"/>
              </a:rPr>
              <a:t>эконадзору</a:t>
            </a:r>
            <a:r>
              <a:rPr lang="ru-RU" sz="1600" dirty="0" smtClean="0">
                <a:solidFill>
                  <a:srgbClr val="000000"/>
                </a:solidFill>
                <a:effectLst>
                  <a:outerShdw blurRad="38100" dist="38100" dir="2700000" algn="tl">
                    <a:srgbClr val="000000">
                      <a:alpha val="43137"/>
                    </a:srgbClr>
                  </a:outerShdw>
                </a:effectLst>
                <a:latin typeface="+mn-lt"/>
              </a:rPr>
              <a:t>.</a:t>
            </a:r>
            <a:endParaRPr lang="ru-RU" sz="16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136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647700"/>
            <a:ext cx="7924800" cy="889000"/>
          </a:xfrm>
        </p:spPr>
        <p:txBody>
          <a:bodyPr/>
          <a:lstStyle/>
          <a:p>
            <a:r>
              <a:rPr lang="ru-RU" sz="2800" dirty="0" smtClean="0">
                <a:solidFill>
                  <a:srgbClr val="000000"/>
                </a:solidFill>
              </a:rPr>
              <a:t/>
            </a:r>
            <a:br>
              <a:rPr lang="ru-RU" sz="2800" dirty="0" smtClean="0">
                <a:solidFill>
                  <a:srgbClr val="000000"/>
                </a:solidFill>
              </a:rPr>
            </a:br>
            <a:r>
              <a:rPr lang="ru-RU" sz="2800" b="1" dirty="0" smtClean="0">
                <a:solidFill>
                  <a:srgbClr val="000000"/>
                </a:solidFill>
                <a:effectLst>
                  <a:outerShdw blurRad="38100" dist="38100" dir="2700000" algn="tl">
                    <a:srgbClr val="000000">
                      <a:alpha val="43137"/>
                    </a:srgbClr>
                  </a:outerShdw>
                </a:effectLst>
              </a:rPr>
              <a:t>Всего </a:t>
            </a:r>
            <a:r>
              <a:rPr lang="ru-RU" sz="2800" b="1" dirty="0">
                <a:solidFill>
                  <a:srgbClr val="000000"/>
                </a:solidFill>
                <a:effectLst>
                  <a:outerShdw blurRad="38100" dist="38100" dir="2700000" algn="tl">
                    <a:srgbClr val="000000">
                      <a:alpha val="43137"/>
                    </a:srgbClr>
                  </a:outerShdw>
                </a:effectLst>
              </a:rPr>
              <a:t>по итогам надзорных мероприятий </a:t>
            </a:r>
            <a:r>
              <a:rPr lang="ru-RU" sz="2800" b="1" dirty="0" smtClean="0">
                <a:solidFill>
                  <a:srgbClr val="000000"/>
                </a:solidFill>
                <a:effectLst>
                  <a:outerShdw blurRad="38100" dist="38100" dir="2700000" algn="tl">
                    <a:srgbClr val="000000">
                      <a:alpha val="43137"/>
                    </a:srgbClr>
                  </a:outerShdw>
                </a:effectLst>
              </a:rPr>
              <a:t>за 2023 год:</a:t>
            </a:r>
            <a:r>
              <a:rPr lang="ru-RU" sz="2800" dirty="0"/>
              <a:t/>
            </a:r>
            <a:br>
              <a:rPr lang="ru-RU" sz="2800" dirty="0"/>
            </a:br>
            <a:endParaRPr lang="ru-RU"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345370876"/>
              </p:ext>
            </p:extLst>
          </p:nvPr>
        </p:nvGraphicFramePr>
        <p:xfrm>
          <a:off x="685800" y="1866900"/>
          <a:ext cx="7924800" cy="2448560"/>
        </p:xfrm>
        <a:graphic>
          <a:graphicData uri="http://schemas.openxmlformats.org/drawingml/2006/table">
            <a:tbl>
              <a:tblPr firstRow="1" bandRow="1">
                <a:tableStyleId>{5C22544A-7EE6-4342-B048-85BDC9FD1C3A}</a:tableStyleId>
              </a:tblPr>
              <a:tblGrid>
                <a:gridCol w="1752600"/>
                <a:gridCol w="1524000"/>
                <a:gridCol w="2362200"/>
                <a:gridCol w="2286000"/>
              </a:tblGrid>
              <a:tr h="1066800">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Год</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Составлено протоколов (шт.)</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Наложено административных штрафов (тыс. руб.)</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Количество претензий</a:t>
                      </a:r>
                      <a:r>
                        <a:rPr lang="ru-RU" sz="1600" b="1" baseline="0" dirty="0" smtClean="0">
                          <a:solidFill>
                            <a:srgbClr val="000000"/>
                          </a:solidFill>
                          <a:effectLst/>
                          <a:latin typeface="+mn-lt"/>
                          <a:cs typeface="Times New Roman" panose="02020603050405020304" pitchFamily="18" charset="0"/>
                        </a:rPr>
                        <a:t> о возмещении вреда</a:t>
                      </a:r>
                      <a:endParaRPr lang="ru-RU" sz="1600" b="1" dirty="0">
                        <a:solidFill>
                          <a:srgbClr val="000000"/>
                        </a:solidFill>
                        <a:effectLst/>
                        <a:latin typeface="+mn-lt"/>
                        <a:cs typeface="Times New Roman" panose="02020603050405020304" pitchFamily="18" charset="0"/>
                      </a:endParaRPr>
                    </a:p>
                  </a:txBody>
                  <a:tcPr anchor="ctr"/>
                </a:tc>
              </a:tr>
              <a:tr h="370840">
                <a:tc>
                  <a:txBody>
                    <a:bodyPr/>
                    <a:lstStyle/>
                    <a:p>
                      <a:pPr algn="ctr"/>
                      <a:r>
                        <a:rPr lang="ru-RU" dirty="0" smtClean="0">
                          <a:solidFill>
                            <a:srgbClr val="080808"/>
                          </a:solidFill>
                        </a:rPr>
                        <a:t>2023 </a:t>
                      </a:r>
                      <a:br>
                        <a:rPr lang="ru-RU" dirty="0" smtClean="0">
                          <a:solidFill>
                            <a:srgbClr val="080808"/>
                          </a:solidFill>
                        </a:rPr>
                      </a:br>
                      <a:r>
                        <a:rPr lang="ru-RU" dirty="0" smtClean="0">
                          <a:solidFill>
                            <a:srgbClr val="080808"/>
                          </a:solidFill>
                        </a:rPr>
                        <a:t>(за 9 месяцев)</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4</a:t>
                      </a:r>
                      <a:endParaRPr lang="ru-RU" dirty="0">
                        <a:solidFill>
                          <a:srgbClr val="080808"/>
                        </a:solidFill>
                      </a:endParaRPr>
                    </a:p>
                  </a:txBody>
                  <a:tcPr/>
                </a:tc>
                <a:tc>
                  <a:txBody>
                    <a:bodyPr/>
                    <a:lstStyle/>
                    <a:p>
                      <a:pPr algn="ctr"/>
                      <a:r>
                        <a:rPr lang="ru-RU" dirty="0" smtClean="0">
                          <a:solidFill>
                            <a:srgbClr val="080808"/>
                          </a:solidFill>
                        </a:rPr>
                        <a:t>-</a:t>
                      </a:r>
                      <a:endParaRPr lang="ru-RU" dirty="0">
                        <a:solidFill>
                          <a:srgbClr val="080808"/>
                        </a:solidFill>
                      </a:endParaRPr>
                    </a:p>
                  </a:txBody>
                  <a:tcPr/>
                </a:tc>
                <a:tc>
                  <a:txBody>
                    <a:bodyPr/>
                    <a:lstStyle/>
                    <a:p>
                      <a:pPr algn="ctr"/>
                      <a:r>
                        <a:rPr lang="ru-RU" dirty="0" smtClean="0">
                          <a:solidFill>
                            <a:srgbClr val="080808"/>
                          </a:solidFill>
                        </a:rPr>
                        <a:t>2</a:t>
                      </a:r>
                      <a:endParaRPr lang="ru-RU" dirty="0">
                        <a:solidFill>
                          <a:srgbClr val="080808"/>
                        </a:solidFill>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2022</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586,0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75</a:t>
                      </a:r>
                      <a:endParaRPr lang="ru-RU" sz="1800" b="0" dirty="0">
                        <a:solidFill>
                          <a:srgbClr val="000000"/>
                        </a:solidFill>
                        <a:effectLst/>
                        <a:latin typeface="+mn-lt"/>
                        <a:cs typeface="Times New Roman" panose="02020603050405020304" pitchFamily="18" charset="0"/>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2021 </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502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1834,050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92</a:t>
                      </a:r>
                      <a:endParaRPr lang="ru-RU" sz="1800" b="0" dirty="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875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571500"/>
            <a:ext cx="7924800" cy="4572000"/>
          </a:xfrm>
        </p:spPr>
        <p:txBody>
          <a:bodyPr/>
          <a:lstStyle/>
          <a:p>
            <a:pPr marL="0" lvl="0" indent="0" algn="just">
              <a:lnSpc>
                <a:spcPct val="110000"/>
              </a:lnSpc>
              <a:buClr>
                <a:srgbClr val="8EB3C8"/>
              </a:buClr>
              <a:buNone/>
            </a:pPr>
            <a:r>
              <a:rPr lang="ru-RU" sz="1800" dirty="0" smtClean="0">
                <a:solidFill>
                  <a:srgbClr val="003366">
                    <a:lumMod val="50000"/>
                  </a:srgbClr>
                </a:solidFill>
              </a:rPr>
              <a:t>	</a:t>
            </a:r>
            <a:r>
              <a:rPr lang="ru-RU" sz="2200" dirty="0" smtClean="0">
                <a:solidFill>
                  <a:srgbClr val="003366">
                    <a:lumMod val="50000"/>
                  </a:srgbClr>
                </a:solidFill>
              </a:rPr>
              <a:t>В </a:t>
            </a:r>
            <a:r>
              <a:rPr lang="ru-RU" sz="2200" dirty="0">
                <a:solidFill>
                  <a:srgbClr val="003366">
                    <a:lumMod val="50000"/>
                  </a:srgbClr>
                </a:solidFill>
              </a:rPr>
              <a:t>связи с особенностями организации и осуществления государственного контроля (надзора) в </a:t>
            </a:r>
            <a:r>
              <a:rPr lang="ru-RU" sz="2200" dirty="0" smtClean="0">
                <a:solidFill>
                  <a:srgbClr val="003366">
                    <a:lumMod val="50000"/>
                  </a:srgbClr>
                </a:solidFill>
              </a:rPr>
              <a:t>2023 </a:t>
            </a:r>
            <a:r>
              <a:rPr lang="ru-RU" sz="2200" dirty="0">
                <a:solidFill>
                  <a:srgbClr val="003366">
                    <a:lumMod val="50000"/>
                  </a:srgbClr>
                </a:solidFill>
              </a:rPr>
              <a:t>году с целью поддержки бизнеса в условиях санкций меры административной ответственности не применяются (за исключением основания - непосредственной угрозы причинения вреда жизни и тяжкого вреда здоровью граждан, по фактам причинения вреда жизни и тяжкого вреда здоровью граждан) и подлежат замене профилактическими мероприятиями, а именно, </a:t>
            </a:r>
            <a:r>
              <a:rPr lang="ru-RU" sz="2200" b="1" dirty="0">
                <a:solidFill>
                  <a:srgbClr val="003366">
                    <a:lumMod val="50000"/>
                  </a:srgbClr>
                </a:solidFill>
              </a:rPr>
              <a:t>предостережениями о недопустимости нарушения обязательных требований</a:t>
            </a:r>
            <a:r>
              <a:rPr lang="ru-RU" sz="2200" dirty="0">
                <a:solidFill>
                  <a:srgbClr val="003366">
                    <a:lumMod val="50000"/>
                  </a:srgbClr>
                </a:solidFill>
              </a:rPr>
              <a:t> и </a:t>
            </a:r>
            <a:r>
              <a:rPr lang="ru-RU" sz="2200" b="1" dirty="0">
                <a:solidFill>
                  <a:srgbClr val="003366">
                    <a:lumMod val="50000"/>
                  </a:srgbClr>
                </a:solidFill>
              </a:rPr>
              <a:t>профилактическими визитами</a:t>
            </a:r>
            <a:r>
              <a:rPr lang="ru-RU" sz="2200" dirty="0" smtClean="0">
                <a:solidFill>
                  <a:srgbClr val="003366">
                    <a:lumMod val="50000"/>
                  </a:srgbClr>
                </a:solidFill>
              </a:rPr>
              <a:t>.</a:t>
            </a:r>
            <a:endParaRPr lang="ru-RU" sz="2200" dirty="0">
              <a:solidFill>
                <a:srgbClr val="003366">
                  <a:lumMod val="50000"/>
                </a:srgbClr>
              </a:solidFill>
            </a:endParaRPr>
          </a:p>
        </p:txBody>
      </p:sp>
    </p:spTree>
    <p:extLst>
      <p:ext uri="{BB962C8B-B14F-4D97-AF65-F5344CB8AC3E}">
        <p14:creationId xmlns:p14="http://schemas.microsoft.com/office/powerpoint/2010/main" val="213378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spcAft>
                <a:spcPts val="600"/>
              </a:spcAft>
            </a:pPr>
            <a:r>
              <a:rPr lang="ru-RU" sz="2200" b="1" dirty="0" smtClean="0">
                <a:solidFill>
                  <a:srgbClr val="000000"/>
                </a:solidFill>
                <a:effectLst>
                  <a:outerShdw blurRad="38100" dist="38100" dir="2700000" algn="tl">
                    <a:srgbClr val="000000">
                      <a:alpha val="43137"/>
                    </a:srgbClr>
                  </a:outerShdw>
                </a:effectLst>
              </a:rPr>
              <a:t>Предостережения о недопустимости нарушения обязательных требований объявляются </a:t>
            </a:r>
          </a:p>
          <a:p>
            <a:pPr marL="0" indent="0" algn="ctr">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в случае наличия сведений о готовящихся нарушениях обязательных требований или признаках нарушений обязательных требований и (или) отсутствия подтвержденных данных о том, что нарушение обязательных требований причинило вред:</a:t>
            </a: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обращении с </a:t>
            </a:r>
            <a:r>
              <a:rPr lang="ru-RU" sz="1800" dirty="0" smtClean="0">
                <a:solidFill>
                  <a:srgbClr val="000000"/>
                </a:solidFill>
                <a:effectLst>
                  <a:outerShdw blurRad="38100" dist="38100" dir="2700000" algn="tl">
                    <a:srgbClr val="000000">
                      <a:alpha val="43137"/>
                    </a:srgbClr>
                  </a:outerShdw>
                </a:effectLst>
              </a:rPr>
              <a:t>отходами производства и потребления;</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по </a:t>
            </a:r>
            <a:r>
              <a:rPr lang="ru-RU" sz="1800" dirty="0">
                <a:solidFill>
                  <a:srgbClr val="000000"/>
                </a:solidFill>
                <a:effectLst>
                  <a:outerShdw blurRad="38100" dist="38100" dir="2700000" algn="tl">
                    <a:srgbClr val="000000">
                      <a:alpha val="43137"/>
                    </a:srgbClr>
                  </a:outerShdw>
                </a:effectLst>
              </a:rPr>
              <a:t>несоблюдению условий обеспечения свободного доступа граждан к водному объекту общего пользования и его береговой </a:t>
            </a:r>
            <a:r>
              <a:rPr lang="ru-RU" sz="1800" dirty="0" smtClean="0">
                <a:solidFill>
                  <a:srgbClr val="000000"/>
                </a:solidFill>
                <a:effectLst>
                  <a:outerShdw blurRad="38100" dist="38100" dir="2700000" algn="tl">
                    <a:srgbClr val="000000">
                      <a:alpha val="43137"/>
                    </a:srgbClr>
                  </a:outerShdw>
                </a:effectLst>
              </a:rPr>
              <a:t>полосе;</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осуществлении производственного экологического контроля</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регулировании выбросов вредных (загрязняющих) веществ в атмосферный воздух в периоды неблагоприятных метеорологических условий на территории Самарской области в </a:t>
            </a:r>
            <a:r>
              <a:rPr lang="ru-RU" sz="1800" dirty="0" smtClean="0">
                <a:solidFill>
                  <a:srgbClr val="000000"/>
                </a:solidFill>
                <a:effectLst>
                  <a:outerShdw blurRad="38100" dist="38100" dir="2700000" algn="tl">
                    <a:srgbClr val="000000">
                      <a:alpha val="43137"/>
                    </a:srgbClr>
                  </a:outerShdw>
                </a:effectLst>
              </a:rPr>
              <a:t>2023 </a:t>
            </a:r>
            <a:r>
              <a:rPr lang="ru-RU" sz="1800" dirty="0">
                <a:solidFill>
                  <a:srgbClr val="000000"/>
                </a:solidFill>
                <a:effectLst>
                  <a:outerShdw blurRad="38100" dist="38100" dir="2700000" algn="tl">
                    <a:srgbClr val="000000">
                      <a:alpha val="43137"/>
                    </a:srgbClr>
                  </a:outerShdw>
                </a:effectLst>
              </a:rPr>
              <a:t>году по объектам II-III категории </a:t>
            </a:r>
            <a:r>
              <a:rPr lang="ru-RU" sz="1800" dirty="0" smtClean="0">
                <a:solidFill>
                  <a:srgbClr val="000000"/>
                </a:solidFill>
                <a:effectLst>
                  <a:outerShdw blurRad="38100" dist="38100" dir="2700000" algn="tl">
                    <a:srgbClr val="000000">
                      <a:alpha val="43137"/>
                    </a:srgbClr>
                  </a:outerShdw>
                </a:effectLst>
              </a:rPr>
              <a:t>НВОС.</a:t>
            </a:r>
          </a:p>
        </p:txBody>
      </p:sp>
    </p:spTree>
    <p:extLst>
      <p:ext uri="{BB962C8B-B14F-4D97-AF65-F5344CB8AC3E}">
        <p14:creationId xmlns:p14="http://schemas.microsoft.com/office/powerpoint/2010/main" val="381229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just">
              <a:spcBef>
                <a:spcPts val="0"/>
              </a:spcBef>
            </a:pPr>
            <a:r>
              <a:rPr lang="ru-RU" sz="2400" b="1" dirty="0" smtClean="0">
                <a:solidFill>
                  <a:srgbClr val="000000"/>
                </a:solidFill>
                <a:effectLst>
                  <a:outerShdw blurRad="38100" dist="38100" dir="2700000" algn="tl">
                    <a:srgbClr val="000000">
                      <a:alpha val="43137"/>
                    </a:srgbClr>
                  </a:outerShdw>
                </a:effectLst>
              </a:rPr>
              <a:t>Профилактические </a:t>
            </a:r>
            <a:r>
              <a:rPr lang="ru-RU" sz="2400" b="1" dirty="0">
                <a:solidFill>
                  <a:srgbClr val="000000"/>
                </a:solidFill>
                <a:effectLst>
                  <a:outerShdw blurRad="38100" dist="38100" dir="2700000" algn="tl">
                    <a:srgbClr val="000000">
                      <a:alpha val="43137"/>
                    </a:srgbClr>
                  </a:outerShdw>
                </a:effectLst>
              </a:rPr>
              <a:t>визиты</a:t>
            </a:r>
            <a:r>
              <a:rPr lang="ru-RU" sz="2400" dirty="0">
                <a:solidFill>
                  <a:srgbClr val="000000"/>
                </a:solidFill>
                <a:effectLst>
                  <a:outerShdw blurRad="38100" dist="38100" dir="2700000" algn="tl">
                    <a:srgbClr val="000000">
                      <a:alpha val="43137"/>
                    </a:srgbClr>
                  </a:outerShdw>
                </a:effectLst>
              </a:rPr>
              <a:t> </a:t>
            </a:r>
            <a:r>
              <a:rPr lang="ru-RU" sz="2400" dirty="0" smtClean="0">
                <a:solidFill>
                  <a:srgbClr val="000000"/>
                </a:solidFill>
                <a:effectLst>
                  <a:outerShdw blurRad="38100" dist="38100" dir="2700000" algn="tl">
                    <a:srgbClr val="000000">
                      <a:alpha val="43137"/>
                    </a:srgbClr>
                  </a:outerShdw>
                </a:effectLst>
              </a:rPr>
              <a:t>проводятся </a:t>
            </a:r>
            <a:r>
              <a:rPr lang="ru-RU" sz="2400" dirty="0">
                <a:solidFill>
                  <a:srgbClr val="000000"/>
                </a:solidFill>
                <a:effectLst>
                  <a:outerShdw blurRad="38100" dist="38100" dir="2700000" algn="tl">
                    <a:srgbClr val="000000">
                      <a:alpha val="43137"/>
                    </a:srgbClr>
                  </a:outerShdw>
                </a:effectLst>
              </a:rPr>
              <a:t>в форме профилактической </a:t>
            </a:r>
            <a:r>
              <a:rPr lang="ru-RU" sz="2400" dirty="0" smtClean="0">
                <a:solidFill>
                  <a:srgbClr val="000000"/>
                </a:solidFill>
                <a:effectLst>
                  <a:outerShdw blurRad="38100" dist="38100" dir="2700000" algn="tl">
                    <a:srgbClr val="000000">
                      <a:alpha val="43137"/>
                    </a:srgbClr>
                  </a:outerShdw>
                </a:effectLst>
              </a:rPr>
              <a:t>беседы, в </a:t>
            </a:r>
            <a:r>
              <a:rPr lang="ru-RU" sz="2400" dirty="0">
                <a:solidFill>
                  <a:srgbClr val="000000"/>
                </a:solidFill>
                <a:effectLst>
                  <a:outerShdw blurRad="38100" dist="38100" dir="2700000" algn="tl">
                    <a:srgbClr val="000000">
                      <a:alpha val="43137"/>
                    </a:srgbClr>
                  </a:outerShdw>
                </a:effectLst>
              </a:rPr>
              <a:t>ходе </a:t>
            </a:r>
            <a:r>
              <a:rPr lang="ru-RU" sz="2400" dirty="0" smtClean="0">
                <a:solidFill>
                  <a:srgbClr val="000000"/>
                </a:solidFill>
                <a:effectLst>
                  <a:outerShdw blurRad="38100" dist="38100" dir="2700000" algn="tl">
                    <a:srgbClr val="000000">
                      <a:alpha val="43137"/>
                    </a:srgbClr>
                  </a:outerShdw>
                </a:effectLst>
              </a:rPr>
              <a:t>которой контролируемое </a:t>
            </a:r>
            <a:r>
              <a:rPr lang="ru-RU" sz="2400" dirty="0">
                <a:solidFill>
                  <a:srgbClr val="000000"/>
                </a:solidFill>
                <a:effectLst>
                  <a:outerShdw blurRad="38100" dist="38100" dir="2700000" algn="tl">
                    <a:srgbClr val="000000">
                      <a:alpha val="43137"/>
                    </a:srgbClr>
                  </a:outerShdw>
                </a:effectLst>
              </a:rPr>
              <a:t>лицо информируется об обязательных требованиях, предъявляемых к его деятельности либо к принадлежащим ему объектам контроля, их соответствии критериям риска, основаниях и о рекомендуемых способах снижения категории риска, а также о видах, содержании и об интенсивности контрольных (надзорных) мероприятий, проводимых в отношении объекта контроля исходя из его отнесения к соответствующей категории риска.</a:t>
            </a:r>
            <a:endParaRPr lang="ru-RU" sz="24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02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85800" y="571500"/>
            <a:ext cx="7924800" cy="1905000"/>
          </a:xfrm>
        </p:spPr>
        <p:txBody>
          <a:bodyPr/>
          <a:lstStyle/>
          <a:p>
            <a:pPr marL="0" indent="0" algn="ctr">
              <a:lnSpc>
                <a:spcPct val="110000"/>
              </a:lnSpc>
              <a:buNone/>
            </a:pPr>
            <a:r>
              <a:rPr lang="ru-RU" sz="2400" b="1" dirty="0" smtClean="0">
                <a:solidFill>
                  <a:srgbClr val="000000"/>
                </a:solidFill>
                <a:effectLst>
                  <a:outerShdw blurRad="38100" dist="38100" dir="2700000" algn="tl">
                    <a:srgbClr val="000000">
                      <a:alpha val="43137"/>
                    </a:srgbClr>
                  </a:outerShdw>
                </a:effectLst>
                <a:latin typeface="+mj-lt"/>
                <a:cs typeface="Times New Roman" panose="02020603050405020304" pitchFamily="18" charset="0"/>
              </a:rPr>
              <a:t>В соответствии с основными направлениями реформы контрольно-надзорной деятельности основной упор делается на предупреждение нарушений обязательных требований</a:t>
            </a:r>
            <a:endParaRPr lang="ru-RU" sz="2400" b="1" dirty="0" smtClean="0">
              <a:solidFill>
                <a:srgbClr val="000000"/>
              </a:solidFill>
              <a:effectLst/>
              <a:latin typeface="+mj-lt"/>
              <a:cs typeface="Times New Roman" panose="02020603050405020304" pitchFamily="18" charset="0"/>
            </a:endParaRPr>
          </a:p>
          <a:p>
            <a:pPr>
              <a:buFontTx/>
              <a:buChar char="-"/>
            </a:pPr>
            <a:endParaRPr lang="ru-RU" sz="2000" dirty="0">
              <a:solidFill>
                <a:srgbClr val="000000"/>
              </a:solidFill>
              <a:effectLst/>
              <a:latin typeface="+mj-lt"/>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14820893"/>
              </p:ext>
            </p:extLst>
          </p:nvPr>
        </p:nvGraphicFramePr>
        <p:xfrm>
          <a:off x="838200" y="2476500"/>
          <a:ext cx="7696200" cy="2286000"/>
        </p:xfrm>
        <a:graphic>
          <a:graphicData uri="http://schemas.openxmlformats.org/drawingml/2006/table">
            <a:tbl>
              <a:tblPr firstRow="1" bandRow="1">
                <a:tableStyleId>{5C22544A-7EE6-4342-B048-85BDC9FD1C3A}</a:tableStyleId>
              </a:tblPr>
              <a:tblGrid>
                <a:gridCol w="1752600"/>
                <a:gridCol w="1981200"/>
                <a:gridCol w="1905000"/>
                <a:gridCol w="2057400"/>
              </a:tblGrid>
              <a:tr h="838200">
                <a:tc>
                  <a:txBody>
                    <a:bodyPr/>
                    <a:lstStyle/>
                    <a:p>
                      <a:pPr algn="ctr"/>
                      <a:r>
                        <a:rPr lang="ru-RU" sz="1800" b="1" dirty="0" smtClean="0">
                          <a:solidFill>
                            <a:srgbClr val="000000"/>
                          </a:solidFill>
                          <a:effectLst/>
                          <a:latin typeface="+mn-lt"/>
                          <a:cs typeface="Times New Roman" panose="02020603050405020304" pitchFamily="18" charset="0"/>
                        </a:rPr>
                        <a:t>Год</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Выдано предостережений </a:t>
                      </a:r>
                      <a:r>
                        <a:rPr lang="ru-RU" sz="1800" b="1" baseline="0" dirty="0" smtClean="0">
                          <a:solidFill>
                            <a:srgbClr val="000000"/>
                          </a:solidFill>
                          <a:effectLst/>
                          <a:latin typeface="+mn-lt"/>
                          <a:cs typeface="Times New Roman" panose="02020603050405020304" pitchFamily="18" charset="0"/>
                        </a:rPr>
                        <a:t>(шт.)</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a:t>
                      </a:r>
                      <a:r>
                        <a:rPr lang="ru-RU" sz="1800" b="1" baseline="0" dirty="0" err="1" smtClean="0">
                          <a:solidFill>
                            <a:srgbClr val="000000"/>
                          </a:solidFill>
                          <a:effectLst/>
                          <a:latin typeface="+mn-lt"/>
                          <a:cs typeface="Times New Roman" panose="02020603050405020304" pitchFamily="18" charset="0"/>
                        </a:rPr>
                        <a:t>профвизитов</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консультирований</a:t>
                      </a:r>
                      <a:endParaRPr lang="ru-RU" sz="1800" b="1" dirty="0">
                        <a:solidFill>
                          <a:srgbClr val="000000"/>
                        </a:solidFill>
                        <a:effectLst/>
                        <a:latin typeface="+mn-lt"/>
                        <a:cs typeface="Times New Roman" panose="02020603050405020304" pitchFamily="18" charset="0"/>
                      </a:endParaRPr>
                    </a:p>
                  </a:txBody>
                  <a:tcPr anchor="ctr"/>
                </a:tc>
              </a:tr>
              <a:tr h="402842">
                <a:tc>
                  <a:txBody>
                    <a:bodyPr/>
                    <a:lstStyle/>
                    <a:p>
                      <a:pPr algn="ctr"/>
                      <a:r>
                        <a:rPr lang="ru-RU" dirty="0" smtClean="0">
                          <a:solidFill>
                            <a:srgbClr val="080808"/>
                          </a:solidFill>
                        </a:rPr>
                        <a:t>2023 </a:t>
                      </a:r>
                      <a:br>
                        <a:rPr lang="ru-RU" dirty="0" smtClean="0">
                          <a:solidFill>
                            <a:srgbClr val="080808"/>
                          </a:solidFill>
                        </a:rPr>
                      </a:br>
                      <a:r>
                        <a:rPr lang="ru-RU" dirty="0" smtClean="0">
                          <a:solidFill>
                            <a:srgbClr val="080808"/>
                          </a:solidFill>
                        </a:rPr>
                        <a:t>(з 9 месяцев)</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324</a:t>
                      </a:r>
                      <a:endParaRPr lang="ru-RU" dirty="0">
                        <a:solidFill>
                          <a:srgbClr val="080808"/>
                        </a:solidFill>
                      </a:endParaRPr>
                    </a:p>
                  </a:txBody>
                  <a:tcPr/>
                </a:tc>
                <a:tc>
                  <a:txBody>
                    <a:bodyPr/>
                    <a:lstStyle/>
                    <a:p>
                      <a:pPr algn="ctr"/>
                      <a:r>
                        <a:rPr lang="ru-RU" dirty="0" smtClean="0">
                          <a:solidFill>
                            <a:srgbClr val="080808"/>
                          </a:solidFill>
                        </a:rPr>
                        <a:t>80</a:t>
                      </a:r>
                      <a:endParaRPr lang="ru-RU" dirty="0">
                        <a:solidFill>
                          <a:srgbClr val="080808"/>
                        </a:solidFill>
                      </a:endParaRPr>
                    </a:p>
                  </a:txBody>
                  <a:tcPr/>
                </a:tc>
                <a:tc>
                  <a:txBody>
                    <a:bodyPr/>
                    <a:lstStyle/>
                    <a:p>
                      <a:pPr algn="ctr"/>
                      <a:r>
                        <a:rPr lang="ru-RU" dirty="0" smtClean="0">
                          <a:solidFill>
                            <a:srgbClr val="080808"/>
                          </a:solidFill>
                        </a:rPr>
                        <a:t>902</a:t>
                      </a:r>
                      <a:endParaRPr lang="ru-RU" dirty="0">
                        <a:solidFill>
                          <a:srgbClr val="080808"/>
                        </a:solidFill>
                      </a:endParaRPr>
                    </a:p>
                  </a:txBody>
                  <a:tcPr/>
                </a:tc>
              </a:tr>
              <a:tr h="335280">
                <a:tc>
                  <a:txBody>
                    <a:bodyPr/>
                    <a:lstStyle/>
                    <a:p>
                      <a:pPr algn="ctr"/>
                      <a:r>
                        <a:rPr lang="ru-RU" sz="1800" b="0" dirty="0" smtClean="0">
                          <a:solidFill>
                            <a:srgbClr val="000000"/>
                          </a:solidFill>
                          <a:latin typeface="+mn-lt"/>
                          <a:cs typeface="Times New Roman" panose="02020603050405020304" pitchFamily="18" charset="0"/>
                        </a:rPr>
                        <a:t>2022 </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569</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84</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890</a:t>
                      </a:r>
                      <a:endParaRPr lang="ru-RU" sz="1800" b="0" dirty="0">
                        <a:solidFill>
                          <a:srgbClr val="000000"/>
                        </a:solidFill>
                        <a:latin typeface="+mn-lt"/>
                        <a:cs typeface="Times New Roman" panose="02020603050405020304" pitchFamily="18" charset="0"/>
                      </a:endParaRPr>
                    </a:p>
                  </a:txBody>
                  <a:tcPr/>
                </a:tc>
              </a:tr>
              <a:tr h="350520">
                <a:tc>
                  <a:txBody>
                    <a:bodyPr/>
                    <a:lstStyle/>
                    <a:p>
                      <a:pPr algn="ctr"/>
                      <a:r>
                        <a:rPr lang="ru-RU" sz="1800" b="0" dirty="0" smtClean="0">
                          <a:solidFill>
                            <a:srgbClr val="000000"/>
                          </a:solidFill>
                          <a:latin typeface="+mn-lt"/>
                          <a:cs typeface="Times New Roman" panose="02020603050405020304" pitchFamily="18" charset="0"/>
                        </a:rPr>
                        <a:t>2021</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610</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81178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95300"/>
            <a:ext cx="7924800" cy="4495800"/>
          </a:xfrm>
        </p:spPr>
        <p:txBody>
          <a:bodyPr/>
          <a:lstStyle/>
          <a:p>
            <a:pPr marL="0" indent="0" algn="just">
              <a:lnSpc>
                <a:spcPct val="110000"/>
              </a:lnSpc>
              <a:buNone/>
            </a:pPr>
            <a:r>
              <a:rPr lang="ru-RU" sz="2800" dirty="0" smtClean="0">
                <a:solidFill>
                  <a:srgbClr val="080808"/>
                </a:solidFill>
              </a:rPr>
              <a:t>Полный перечень обязательных требований закреплен в проверочном листе и размещен на </a:t>
            </a:r>
            <a:r>
              <a:rPr lang="ru-RU" sz="2800" dirty="0">
                <a:solidFill>
                  <a:srgbClr val="080808"/>
                </a:solidFill>
              </a:rPr>
              <a:t>сайте </a:t>
            </a:r>
            <a:r>
              <a:rPr lang="ru-RU" sz="2800" dirty="0" smtClean="0">
                <a:solidFill>
                  <a:srgbClr val="080808"/>
                </a:solidFill>
              </a:rPr>
              <a:t>Департамента городского хозяйства и экологии Администрации городского округа Самара </a:t>
            </a:r>
            <a:r>
              <a:rPr lang="ru-RU" sz="2800" dirty="0">
                <a:solidFill>
                  <a:srgbClr val="080808"/>
                </a:solidFill>
              </a:rPr>
              <a:t>в разделе «Контрольно-надзорная деятельность – Экологический надзор</a:t>
            </a:r>
            <a:r>
              <a:rPr lang="ru-RU" sz="2800" dirty="0" smtClean="0">
                <a:solidFill>
                  <a:srgbClr val="080808"/>
                </a:solidFill>
              </a:rPr>
              <a:t>» </a:t>
            </a:r>
            <a:r>
              <a:rPr lang="en-US" sz="2800" b="1" dirty="0">
                <a:solidFill>
                  <a:srgbClr val="080808"/>
                </a:solidFill>
                <a:hlinkClick r:id="rId2"/>
              </a:rPr>
              <a:t>https://dbe-samara.ru/o-departamente/struktura/upravlenie-oxrany-okruzhayushhej-sredy</a:t>
            </a:r>
            <a:r>
              <a:rPr lang="en-US" sz="2800" b="1" dirty="0" smtClean="0">
                <a:solidFill>
                  <a:srgbClr val="080808"/>
                </a:solidFill>
                <a:hlinkClick r:id="rId2"/>
              </a:rPr>
              <a:t>/</a:t>
            </a:r>
            <a:r>
              <a:rPr lang="ru-RU" sz="2800" dirty="0" smtClean="0">
                <a:solidFill>
                  <a:srgbClr val="080808"/>
                </a:solidFill>
              </a:rPr>
              <a:t> .</a:t>
            </a:r>
            <a:endParaRPr lang="ru-RU" sz="2800" dirty="0">
              <a:solidFill>
                <a:srgbClr val="080808"/>
              </a:solidFill>
            </a:endParaRPr>
          </a:p>
        </p:txBody>
      </p:sp>
    </p:spTree>
    <p:extLst>
      <p:ext uri="{BB962C8B-B14F-4D97-AF65-F5344CB8AC3E}">
        <p14:creationId xmlns:p14="http://schemas.microsoft.com/office/powerpoint/2010/main" val="115289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000" b="1" dirty="0">
                <a:solidFill>
                  <a:srgbClr val="000000"/>
                </a:solidFill>
                <a:effectLst/>
              </a:rPr>
              <a:t>Региональный государственный экологический </a:t>
            </a:r>
            <a:r>
              <a:rPr lang="ru-RU" sz="2000" b="1" dirty="0" smtClean="0">
                <a:solidFill>
                  <a:srgbClr val="000000"/>
                </a:solidFill>
                <a:effectLst/>
              </a:rPr>
              <a:t>контроль (надзор) осуществляется </a:t>
            </a:r>
            <a:r>
              <a:rPr lang="ru-RU" sz="2000" b="1" dirty="0">
                <a:solidFill>
                  <a:srgbClr val="000000"/>
                </a:solidFill>
                <a:effectLst/>
              </a:rPr>
              <a:t>с применением </a:t>
            </a:r>
            <a:r>
              <a:rPr lang="ru-RU" sz="2000" b="1" dirty="0" smtClean="0">
                <a:solidFill>
                  <a:srgbClr val="000000"/>
                </a:solidFill>
                <a:effectLst/>
              </a:rPr>
              <a:t>системы оценки и управления рисками.</a:t>
            </a:r>
          </a:p>
          <a:p>
            <a:pPr marL="0" indent="0">
              <a:buNone/>
            </a:pPr>
            <a:endParaRPr lang="ru-RU" sz="1400" dirty="0">
              <a:solidFill>
                <a:srgbClr val="000000"/>
              </a:solidFill>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30996364"/>
              </p:ext>
            </p:extLst>
          </p:nvPr>
        </p:nvGraphicFramePr>
        <p:xfrm>
          <a:off x="838200" y="1409700"/>
          <a:ext cx="7696200" cy="3276600"/>
        </p:xfrm>
        <a:graphic>
          <a:graphicData uri="http://schemas.openxmlformats.org/drawingml/2006/table">
            <a:tbl>
              <a:tblPr firstRow="1" firstCol="1" bandRow="1">
                <a:tableStyleId>{5C22544A-7EE6-4342-B048-85BDC9FD1C3A}</a:tableStyleId>
              </a:tblPr>
              <a:tblGrid>
                <a:gridCol w="2514600"/>
                <a:gridCol w="1600200"/>
                <a:gridCol w="3581400"/>
              </a:tblGrid>
              <a:tr h="990600">
                <a:tc>
                  <a:txBody>
                    <a:bodyPr/>
                    <a:lstStyle/>
                    <a:p>
                      <a:pPr algn="ctr">
                        <a:spcAft>
                          <a:spcPts val="0"/>
                        </a:spcAft>
                      </a:pPr>
                      <a:r>
                        <a:rPr lang="ru-RU" sz="1600" dirty="0">
                          <a:solidFill>
                            <a:srgbClr val="000000"/>
                          </a:solidFill>
                          <a:effectLst/>
                        </a:rPr>
                        <a:t>Категории риска</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a:solidFill>
                            <a:srgbClr val="000000"/>
                          </a:solidFill>
                          <a:effectLst/>
                        </a:rPr>
                        <a:t>Классы (категории) опасности</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Периодичность </a:t>
                      </a:r>
                      <a:r>
                        <a:rPr lang="ru-RU" sz="1600" dirty="0">
                          <a:solidFill>
                            <a:srgbClr val="000000"/>
                          </a:solidFill>
                          <a:effectLst/>
                        </a:rPr>
                        <a:t>проведения плановых </a:t>
                      </a:r>
                      <a:r>
                        <a:rPr lang="ru-RU" sz="1600" dirty="0" smtClean="0">
                          <a:solidFill>
                            <a:srgbClr val="000000"/>
                          </a:solidFill>
                          <a:effectLst/>
                        </a:rPr>
                        <a:t>контрольных (надзорных) мероприятий</a:t>
                      </a:r>
                      <a:endParaRPr lang="ru-RU" sz="1600" dirty="0">
                        <a:solidFill>
                          <a:srgbClr val="000000"/>
                        </a:solidFill>
                        <a:effectLst/>
                        <a:latin typeface="Times New Roman"/>
                        <a:ea typeface="Times New Roman"/>
                      </a:endParaRPr>
                    </a:p>
                  </a:txBody>
                  <a:tcPr marL="68580" marR="68580" marT="0" marB="0" anchor="ctr"/>
                </a:tc>
              </a:tr>
              <a:tr h="457200">
                <a:tc>
                  <a:txBody>
                    <a:bodyPr/>
                    <a:lstStyle/>
                    <a:p>
                      <a:pPr algn="just">
                        <a:spcAft>
                          <a:spcPts val="0"/>
                        </a:spcAft>
                      </a:pPr>
                      <a:r>
                        <a:rPr lang="ru-RU" sz="1600" dirty="0" smtClean="0">
                          <a:effectLst>
                            <a:outerShdw blurRad="38100" dist="38100" dir="2700000" algn="tl">
                              <a:srgbClr val="000000">
                                <a:alpha val="43137"/>
                              </a:srgbClr>
                            </a:outerShdw>
                          </a:effectLst>
                        </a:rPr>
                        <a:t>высокий </a:t>
                      </a:r>
                      <a:r>
                        <a:rPr lang="ru-RU" sz="1600" dirty="0">
                          <a:effectLst>
                            <a:outerShdw blurRad="38100" dist="38100" dir="2700000" algn="tl">
                              <a:srgbClr val="000000">
                                <a:alpha val="43137"/>
                              </a:srgbClr>
                            </a:outerShdw>
                          </a:effectLst>
                        </a:rPr>
                        <a:t>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2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a:t>
                      </a:r>
                      <a:r>
                        <a:rPr lang="ru-RU" sz="1600" b="0" dirty="0">
                          <a:effectLst>
                            <a:outerShdw blurRad="38100" dist="38100" dir="2700000" algn="tl">
                              <a:srgbClr val="000000">
                                <a:alpha val="43137"/>
                              </a:srgbClr>
                            </a:outerShdw>
                          </a:effectLst>
                        </a:rPr>
                        <a:t>раз в 2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значительный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3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a:t>
                      </a:r>
                      <a:r>
                        <a:rPr lang="ru-RU" sz="1600" b="0" dirty="0">
                          <a:effectLst>
                            <a:outerShdw blurRad="38100" dist="38100" dir="2700000" algn="tl">
                              <a:srgbClr val="000000">
                                <a:alpha val="43137"/>
                              </a:srgbClr>
                            </a:outerShdw>
                          </a:effectLst>
                        </a:rPr>
                        <a:t>раз в 3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среднего риска</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4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раз </a:t>
                      </a:r>
                      <a:r>
                        <a:rPr lang="ru-RU" sz="1600" b="0" dirty="0">
                          <a:effectLst>
                            <a:outerShdw blurRad="38100" dist="38100" dir="2700000" algn="tl">
                              <a:srgbClr val="000000">
                                <a:alpha val="43137"/>
                              </a:srgbClr>
                            </a:outerShdw>
                          </a:effectLst>
                        </a:rPr>
                        <a:t>в 4 </a:t>
                      </a:r>
                      <a:r>
                        <a:rPr lang="ru-RU" sz="1600" b="0" dirty="0" smtClean="0">
                          <a:effectLst>
                            <a:outerShdw blurRad="38100" dist="38100" dir="2700000" algn="tl">
                              <a:srgbClr val="000000">
                                <a:alpha val="43137"/>
                              </a:srgbClr>
                            </a:outerShdw>
                          </a:effectLst>
                        </a:rPr>
                        <a:t>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умеренный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5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раз </a:t>
                      </a:r>
                      <a:r>
                        <a:rPr lang="ru-RU" sz="1600" b="0" dirty="0">
                          <a:effectLst>
                            <a:outerShdw blurRad="38100" dist="38100" dir="2700000" algn="tl">
                              <a:srgbClr val="000000">
                                <a:alpha val="43137"/>
                              </a:srgbClr>
                            </a:outerShdw>
                          </a:effectLst>
                        </a:rPr>
                        <a:t>в </a:t>
                      </a:r>
                      <a:r>
                        <a:rPr lang="ru-RU" sz="1600" b="0" dirty="0" smtClean="0">
                          <a:effectLst>
                            <a:outerShdw blurRad="38100" dist="38100" dir="2700000" algn="tl">
                              <a:srgbClr val="000000">
                                <a:alpha val="43137"/>
                              </a:srgbClr>
                            </a:outerShdw>
                          </a:effectLst>
                        </a:rPr>
                        <a:t>5 лет</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низкий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6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не проводятся.</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08513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723900"/>
            <a:ext cx="7772400" cy="4267200"/>
          </a:xfrm>
        </p:spPr>
        <p:txBody>
          <a:bodyPr/>
          <a:lstStyle/>
          <a:p>
            <a:pPr marL="0" indent="0" algn="just">
              <a:buNone/>
            </a:pPr>
            <a:r>
              <a:rPr lang="ru-RU" sz="2400" b="1" dirty="0" smtClean="0">
                <a:solidFill>
                  <a:srgbClr val="000000"/>
                </a:solidFill>
                <a:effectLst>
                  <a:outerShdw blurRad="38100" dist="38100" dir="2700000" algn="tl">
                    <a:srgbClr val="000000">
                      <a:alpha val="43137"/>
                    </a:srgbClr>
                  </a:outerShdw>
                </a:effectLst>
              </a:rPr>
              <a:t>В Российской Федерации государственный экологический контроль (надзор) подразделяется на два уровня:</a:t>
            </a:r>
          </a:p>
          <a:p>
            <a:pPr algn="just"/>
            <a:r>
              <a:rPr lang="ru-RU" sz="2400" b="1" dirty="0" smtClean="0">
                <a:solidFill>
                  <a:srgbClr val="000000"/>
                </a:solidFill>
                <a:effectLst>
                  <a:outerShdw blurRad="38100" dist="38100" dir="2700000" algn="tl">
                    <a:srgbClr val="000000">
                      <a:alpha val="43137"/>
                    </a:srgbClr>
                  </a:outerShdw>
                </a:effectLst>
              </a:rPr>
              <a:t>федеральный </a:t>
            </a:r>
            <a:r>
              <a:rPr lang="ru-RU" sz="2400" b="1" dirty="0">
                <a:solidFill>
                  <a:srgbClr val="000000"/>
                </a:solidFill>
                <a:effectLst>
                  <a:outerShdw blurRad="38100" dist="38100" dir="2700000" algn="tl">
                    <a:srgbClr val="000000">
                      <a:alpha val="43137"/>
                    </a:srgbClr>
                  </a:outerShdw>
                </a:effectLst>
              </a:rPr>
              <a:t>государственный </a:t>
            </a:r>
            <a:r>
              <a:rPr lang="ru-RU" sz="2400" b="1" dirty="0" smtClean="0">
                <a:solidFill>
                  <a:srgbClr val="000000"/>
                </a:solidFill>
                <a:effectLst>
                  <a:outerShdw blurRad="38100" dist="38100" dir="2700000" algn="tl">
                    <a:srgbClr val="000000">
                      <a:alpha val="43137"/>
                    </a:srgbClr>
                  </a:outerShdw>
                </a:effectLst>
              </a:rPr>
              <a:t>экологический контроль (надзор</a:t>
            </a:r>
            <a:r>
              <a:rPr lang="ru-RU" sz="2400" b="1" dirty="0">
                <a:solidFill>
                  <a:srgbClr val="000000"/>
                </a:solidFill>
                <a:effectLst>
                  <a:outerShdw blurRad="38100" dist="38100" dir="2700000" algn="tl">
                    <a:srgbClr val="000000">
                      <a:alpha val="43137"/>
                    </a:srgbClr>
                  </a:outerShdw>
                </a:effectLst>
              </a:rPr>
              <a:t>) </a:t>
            </a:r>
            <a:r>
              <a:rPr lang="ru-RU" sz="2400" b="1" dirty="0" smtClean="0">
                <a:solidFill>
                  <a:srgbClr val="000000"/>
                </a:solidFill>
                <a:effectLst>
                  <a:outerShdw blurRad="38100" dist="38100" dir="2700000" algn="tl">
                    <a:srgbClr val="000000">
                      <a:alpha val="43137"/>
                    </a:srgbClr>
                  </a:outerShdw>
                </a:effectLst>
              </a:rPr>
              <a:t>– на территории городского округа Самара осуществляется Межрегиональным управлением </a:t>
            </a:r>
            <a:r>
              <a:rPr lang="ru-RU" sz="2400" b="1" dirty="0" err="1">
                <a:solidFill>
                  <a:srgbClr val="000000"/>
                </a:solidFill>
                <a:effectLst>
                  <a:outerShdw blurRad="38100" dist="38100" dir="2700000" algn="tl">
                    <a:srgbClr val="000000">
                      <a:alpha val="43137"/>
                    </a:srgbClr>
                  </a:outerShdw>
                </a:effectLst>
              </a:rPr>
              <a:t>Росприроднадзора</a:t>
            </a:r>
            <a:r>
              <a:rPr lang="ru-RU" sz="2400" b="1" dirty="0">
                <a:solidFill>
                  <a:srgbClr val="000000"/>
                </a:solidFill>
                <a:effectLst>
                  <a:outerShdw blurRad="38100" dist="38100" dir="2700000" algn="tl">
                    <a:srgbClr val="000000">
                      <a:alpha val="43137"/>
                    </a:srgbClr>
                  </a:outerShdw>
                </a:effectLst>
              </a:rPr>
              <a:t> по Самарской и Ульяновской областям;</a:t>
            </a:r>
            <a:endParaRPr lang="ru-RU" sz="2400" b="1" dirty="0" smtClean="0">
              <a:solidFill>
                <a:srgbClr val="000000"/>
              </a:solidFill>
              <a:effectLst>
                <a:outerShdw blurRad="38100" dist="38100" dir="2700000" algn="tl">
                  <a:srgbClr val="000000">
                    <a:alpha val="43137"/>
                  </a:srgbClr>
                </a:outerShdw>
              </a:effectLst>
            </a:endParaRPr>
          </a:p>
          <a:p>
            <a:pPr algn="just"/>
            <a:r>
              <a:rPr lang="ru-RU" sz="2400" b="1" dirty="0">
                <a:solidFill>
                  <a:srgbClr val="000000"/>
                </a:solidFill>
                <a:effectLst>
                  <a:outerShdw blurRad="38100" dist="38100" dir="2700000" algn="tl">
                    <a:srgbClr val="000000">
                      <a:alpha val="43137"/>
                    </a:srgbClr>
                  </a:outerShdw>
                </a:effectLst>
              </a:rPr>
              <a:t>региональный государственный </a:t>
            </a:r>
            <a:r>
              <a:rPr lang="ru-RU" sz="2400" b="1" dirty="0" smtClean="0">
                <a:solidFill>
                  <a:srgbClr val="000000"/>
                </a:solidFill>
                <a:effectLst>
                  <a:outerShdw blurRad="38100" dist="38100" dir="2700000" algn="tl">
                    <a:srgbClr val="000000">
                      <a:alpha val="43137"/>
                    </a:srgbClr>
                  </a:outerShdw>
                </a:effectLst>
              </a:rPr>
              <a:t>экологический контроль (надзор).</a:t>
            </a:r>
          </a:p>
        </p:txBody>
      </p:sp>
    </p:spTree>
    <p:extLst>
      <p:ext uri="{BB962C8B-B14F-4D97-AF65-F5344CB8AC3E}">
        <p14:creationId xmlns:p14="http://schemas.microsoft.com/office/powerpoint/2010/main" val="1602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257800"/>
          </a:xfrm>
        </p:spPr>
        <p:txBody>
          <a:bodyPr/>
          <a:lstStyle/>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С </a:t>
            </a:r>
            <a:r>
              <a:rPr lang="ru-RU" sz="1900" b="1" dirty="0">
                <a:solidFill>
                  <a:srgbClr val="000000"/>
                </a:solidFill>
                <a:effectLst>
                  <a:outerShdw blurRad="38100" dist="38100" dir="2700000" algn="tl">
                    <a:srgbClr val="000000">
                      <a:alpha val="43137"/>
                    </a:srgbClr>
                  </a:outerShdw>
                </a:effectLst>
              </a:rPr>
              <a:t>01.01.2019 </a:t>
            </a:r>
            <a:r>
              <a:rPr lang="ru-RU" sz="1900" b="1" dirty="0" smtClean="0">
                <a:solidFill>
                  <a:srgbClr val="000000"/>
                </a:solidFill>
                <a:effectLst>
                  <a:outerShdw blurRad="38100" dist="38100" dir="2700000" algn="tl">
                    <a:srgbClr val="000000">
                      <a:alpha val="43137"/>
                    </a:srgbClr>
                  </a:outerShdw>
                </a:effectLst>
              </a:rPr>
              <a:t>требования законодательства в сфере охраны окружающей среды дифференцируются в соответствии со степенью негативного воздействия на окружающую среду, т.е. присвоенной категории объекта НВОС.</a:t>
            </a:r>
          </a:p>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Присвоение </a:t>
            </a:r>
            <a:r>
              <a:rPr lang="ru-RU" sz="1900" b="1" dirty="0">
                <a:solidFill>
                  <a:srgbClr val="000000"/>
                </a:solidFill>
                <a:effectLst>
                  <a:outerShdw blurRad="38100" dist="38100" dir="2700000" algn="tl">
                    <a:srgbClr val="000000">
                      <a:alpha val="43137"/>
                    </a:srgbClr>
                  </a:outerShdw>
                </a:effectLst>
              </a:rPr>
              <a:t>объекту НВОС соответствующей категории осуществляется при его постановке на государственный учет объектов НВОС. Категория объекта может быть изменена при актуализации учетных сведений о нем (</a:t>
            </a:r>
            <a:r>
              <a:rPr lang="ru-RU" sz="1900" b="1" dirty="0" smtClean="0">
                <a:solidFill>
                  <a:srgbClr val="000000"/>
                </a:solidFill>
                <a:effectLst>
                  <a:outerShdw blurRad="38100" dist="38100" dir="2700000" algn="tl">
                    <a:srgbClr val="000000">
                      <a:alpha val="43137"/>
                    </a:srgbClr>
                  </a:outerShdw>
                </a:effectLst>
              </a:rPr>
              <a:t>ст. </a:t>
            </a:r>
            <a:r>
              <a:rPr lang="ru-RU" sz="1900" b="1" dirty="0">
                <a:solidFill>
                  <a:srgbClr val="000000"/>
                </a:solidFill>
                <a:effectLst>
                  <a:outerShdw blurRad="38100" dist="38100" dir="2700000" algn="tl">
                    <a:srgbClr val="000000">
                      <a:alpha val="43137"/>
                    </a:srgbClr>
                  </a:outerShdw>
                </a:effectLst>
              </a:rPr>
              <a:t>69 </a:t>
            </a:r>
            <a:r>
              <a:rPr lang="ru-RU" sz="1900" b="1" dirty="0" smtClean="0">
                <a:solidFill>
                  <a:srgbClr val="000000"/>
                </a:solidFill>
                <a:effectLst>
                  <a:outerShdw blurRad="38100" dist="38100" dir="2700000" algn="tl">
                    <a:srgbClr val="000000">
                      <a:alpha val="43137"/>
                    </a:srgbClr>
                  </a:outerShdw>
                </a:effectLst>
              </a:rPr>
              <a:t>ФЗ </a:t>
            </a:r>
            <a:r>
              <a:rPr lang="ru-RU" sz="1900" b="1" dirty="0">
                <a:solidFill>
                  <a:srgbClr val="000000"/>
                </a:solidFill>
                <a:effectLst>
                  <a:outerShdw blurRad="38100" dist="38100" dir="2700000" algn="tl">
                    <a:srgbClr val="000000">
                      <a:alpha val="43137"/>
                    </a:srgbClr>
                  </a:outerShdw>
                </a:effectLst>
              </a:rPr>
              <a:t>от 10.01.2002 № </a:t>
            </a:r>
            <a:r>
              <a:rPr lang="ru-RU" sz="1900" b="1" dirty="0" smtClean="0">
                <a:solidFill>
                  <a:srgbClr val="000000"/>
                </a:solidFill>
                <a:effectLst>
                  <a:outerShdw blurRad="38100" dist="38100" dir="2700000" algn="tl">
                    <a:srgbClr val="000000">
                      <a:alpha val="43137"/>
                    </a:srgbClr>
                  </a:outerShdw>
                </a:effectLst>
              </a:rPr>
              <a:t>7-ФЗ </a:t>
            </a:r>
            <a:r>
              <a:rPr lang="ru-RU" sz="1900" b="1" dirty="0">
                <a:solidFill>
                  <a:srgbClr val="000000"/>
                </a:solidFill>
                <a:effectLst>
                  <a:outerShdw blurRad="38100" dist="38100" dir="2700000" algn="tl">
                    <a:srgbClr val="000000">
                      <a:alpha val="43137"/>
                    </a:srgbClr>
                  </a:outerShdw>
                </a:effectLst>
              </a:rPr>
              <a:t>«Об охране окружающей среды</a:t>
            </a:r>
            <a:r>
              <a:rPr lang="ru-RU" sz="1900" b="1" dirty="0" smtClean="0">
                <a:solidFill>
                  <a:srgbClr val="000000"/>
                </a:solidFill>
                <a:effectLst>
                  <a:outerShdw blurRad="38100" dist="38100" dir="2700000" algn="tl">
                    <a:srgbClr val="000000">
                      <a:alpha val="43137"/>
                    </a:srgbClr>
                  </a:outerShdw>
                </a:effectLst>
              </a:rPr>
              <a:t>»).</a:t>
            </a:r>
            <a:endParaRPr lang="ru-RU" sz="1900" b="1" dirty="0">
              <a:solidFill>
                <a:srgbClr val="000000"/>
              </a:solidFill>
              <a:effectLst>
                <a:outerShdw blurRad="38100" dist="38100" dir="2700000" algn="tl">
                  <a:srgbClr val="000000">
                    <a:alpha val="43137"/>
                  </a:srgbClr>
                </a:outerShdw>
              </a:effectLst>
            </a:endParaRPr>
          </a:p>
          <a:p>
            <a:pPr marL="0" indent="0" algn="just">
              <a:buNone/>
            </a:pPr>
            <a:r>
              <a:rPr lang="ru-RU" sz="1900" b="1" dirty="0">
                <a:solidFill>
                  <a:srgbClr val="080808"/>
                </a:solidFill>
                <a:effectLst>
                  <a:outerShdw blurRad="38100" dist="38100" dir="2700000" algn="tl">
                    <a:srgbClr val="000000">
                      <a:alpha val="43137"/>
                    </a:srgbClr>
                  </a:outerShdw>
                </a:effectLst>
              </a:rPr>
              <a:t>К</a:t>
            </a:r>
            <a:r>
              <a:rPr lang="ru-RU" sz="1900" b="1" dirty="0" smtClean="0">
                <a:solidFill>
                  <a:srgbClr val="080808"/>
                </a:solidFill>
                <a:effectLst>
                  <a:outerShdw blurRad="38100" dist="38100" dir="2700000" algn="tl">
                    <a:srgbClr val="000000">
                      <a:alpha val="43137"/>
                    </a:srgbClr>
                  </a:outerShdw>
                </a:effectLst>
              </a:rPr>
              <a:t>ритерии</a:t>
            </a:r>
            <a:r>
              <a:rPr lang="ru-RU" sz="1900" b="1" dirty="0">
                <a:solidFill>
                  <a:srgbClr val="080808"/>
                </a:solidFill>
                <a:effectLst>
                  <a:outerShdw blurRad="38100" dist="38100" dir="2700000" algn="tl">
                    <a:srgbClr val="000000">
                      <a:alpha val="43137"/>
                    </a:srgbClr>
                  </a:outerShdw>
                </a:effectLst>
              </a:rPr>
              <a:t>, на основании которых осуществляется отнесение </a:t>
            </a:r>
            <a:r>
              <a:rPr lang="ru-RU" sz="1900" b="1" dirty="0" smtClean="0">
                <a:solidFill>
                  <a:srgbClr val="080808"/>
                </a:solidFill>
                <a:effectLst>
                  <a:outerShdw blurRad="38100" dist="38100" dir="2700000" algn="tl">
                    <a:srgbClr val="000000">
                      <a:alpha val="43137"/>
                    </a:srgbClr>
                  </a:outerShdw>
                </a:effectLst>
              </a:rPr>
              <a:t>объектов, оказывающих </a:t>
            </a:r>
            <a:r>
              <a:rPr lang="ru-RU" sz="1900" b="1" dirty="0">
                <a:solidFill>
                  <a:srgbClr val="080808"/>
                </a:solidFill>
                <a:effectLst>
                  <a:outerShdw blurRad="38100" dist="38100" dir="2700000" algn="tl">
                    <a:srgbClr val="000000">
                      <a:alpha val="43137"/>
                    </a:srgbClr>
                  </a:outerShdw>
                </a:effectLst>
              </a:rPr>
              <a:t>НВОС, к объектам I, II, III и IV категорий, утверждены Постановлением Правительства РФ от </a:t>
            </a:r>
            <a:r>
              <a:rPr lang="ru-RU" sz="1900" b="1" dirty="0" smtClean="0">
                <a:solidFill>
                  <a:srgbClr val="080808"/>
                </a:solidFill>
                <a:effectLst>
                  <a:outerShdw blurRad="38100" dist="38100" dir="2700000" algn="tl">
                    <a:srgbClr val="000000">
                      <a:alpha val="43137"/>
                    </a:srgbClr>
                  </a:outerShdw>
                </a:effectLst>
              </a:rPr>
              <a:t>31.12.2020 </a:t>
            </a:r>
            <a:r>
              <a:rPr lang="ru-RU" sz="1900" b="1" dirty="0">
                <a:solidFill>
                  <a:srgbClr val="080808"/>
                </a:solidFill>
                <a:effectLst>
                  <a:outerShdw blurRad="38100" dist="38100" dir="2700000" algn="tl">
                    <a:srgbClr val="000000">
                      <a:alpha val="43137"/>
                    </a:srgbClr>
                  </a:outerShdw>
                </a:effectLst>
              </a:rPr>
              <a:t>№</a:t>
            </a:r>
            <a:r>
              <a:rPr lang="ru-RU" sz="1900" b="1" dirty="0" smtClean="0">
                <a:solidFill>
                  <a:srgbClr val="080808"/>
                </a:solidFill>
                <a:effectLst>
                  <a:outerShdw blurRad="38100" dist="38100" dir="2700000" algn="tl">
                    <a:srgbClr val="000000">
                      <a:alpha val="43137"/>
                    </a:srgbClr>
                  </a:outerShdw>
                </a:effectLst>
              </a:rPr>
              <a:t> 2398 </a:t>
            </a:r>
            <a:r>
              <a:rPr lang="ru-RU" sz="1900" b="1" dirty="0">
                <a:solidFill>
                  <a:srgbClr val="080808"/>
                </a:solidFill>
                <a:effectLst>
                  <a:outerShdw blurRad="38100" dist="38100" dir="2700000" algn="tl">
                    <a:srgbClr val="000000">
                      <a:alpha val="43137"/>
                    </a:srgbClr>
                  </a:outerShdw>
                </a:effectLst>
              </a:rPr>
              <a:t>«Об утверждении критериев отнесения объектов, оказывающих </a:t>
            </a:r>
            <a:r>
              <a:rPr lang="ru-RU" sz="1900" b="1" dirty="0" smtClean="0">
                <a:solidFill>
                  <a:srgbClr val="080808"/>
                </a:solidFill>
                <a:effectLst>
                  <a:outerShdw blurRad="38100" dist="38100" dir="2700000" algn="tl">
                    <a:srgbClr val="000000">
                      <a:alpha val="43137"/>
                    </a:srgbClr>
                  </a:outerShdw>
                </a:effectLst>
              </a:rPr>
              <a:t>негативное воздействие на окружающую среду, </a:t>
            </a:r>
            <a:r>
              <a:rPr lang="ru-RU" sz="1900" b="1" dirty="0">
                <a:solidFill>
                  <a:srgbClr val="080808"/>
                </a:solidFill>
                <a:effectLst>
                  <a:outerShdw blurRad="38100" dist="38100" dir="2700000" algn="tl">
                    <a:srgbClr val="000000">
                      <a:alpha val="43137"/>
                    </a:srgbClr>
                  </a:outerShdw>
                </a:effectLst>
              </a:rPr>
              <a:t>к объектам I, II, III и IV категорий</a:t>
            </a:r>
            <a:r>
              <a:rPr lang="ru-RU" sz="1900" b="1" dirty="0" smtClean="0">
                <a:solidFill>
                  <a:srgbClr val="080808"/>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33374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190500"/>
            <a:ext cx="7924800" cy="1066800"/>
          </a:xfrm>
        </p:spPr>
        <p:txBody>
          <a:bodyPr/>
          <a:lstStyle/>
          <a:p>
            <a:r>
              <a:rPr lang="ru-RU" sz="2400" b="1" dirty="0" smtClean="0">
                <a:solidFill>
                  <a:srgbClr val="000000"/>
                </a:solidFill>
                <a:effectLst>
                  <a:outerShdw blurRad="38100" dist="38100" dir="2700000" algn="tl">
                    <a:srgbClr val="000000">
                      <a:alpha val="43137"/>
                    </a:srgbClr>
                  </a:outerShdw>
                </a:effectLst>
              </a:rPr>
              <a:t>Категории объектов, оказывающих негативное воздействие на окружающую среду (НВОС)</a:t>
            </a:r>
            <a:endParaRPr lang="ru-RU" sz="2400" b="1" dirty="0">
              <a:solidFill>
                <a:srgbClr val="000000"/>
              </a:solidFill>
              <a:effectLst>
                <a:outerShdw blurRad="38100" dist="38100" dir="2700000" algn="tl">
                  <a:srgbClr val="000000">
                    <a:alpha val="43137"/>
                  </a:srgbClr>
                </a:outerShdw>
              </a:effectLst>
            </a:endParaRPr>
          </a:p>
        </p:txBody>
      </p:sp>
      <p:sp>
        <p:nvSpPr>
          <p:cNvPr id="6" name="Объект 5"/>
          <p:cNvSpPr>
            <a:spLocks noGrp="1"/>
          </p:cNvSpPr>
          <p:nvPr>
            <p:ph idx="1"/>
          </p:nvPr>
        </p:nvSpPr>
        <p:spPr>
          <a:xfrm>
            <a:off x="304800" y="1333500"/>
            <a:ext cx="8610600" cy="4038600"/>
          </a:xfrm>
        </p:spPr>
        <p:txBody>
          <a:bodyPr/>
          <a:lstStyle/>
          <a:p>
            <a:pPr marL="0" indent="0" algn="just">
              <a:spcAft>
                <a:spcPts val="600"/>
              </a:spcAft>
              <a:buNone/>
            </a:pPr>
            <a:r>
              <a:rPr lang="ru-RU" sz="2000" dirty="0" smtClean="0">
                <a:solidFill>
                  <a:srgbClr val="000000"/>
                </a:solidFill>
                <a:effectLst>
                  <a:outerShdw blurRad="38100" dist="38100" dir="2700000" algn="tl">
                    <a:srgbClr val="000000">
                      <a:alpha val="43137"/>
                    </a:srgbClr>
                  </a:outerShdw>
                </a:effectLst>
              </a:rPr>
              <a:t>В </a:t>
            </a:r>
            <a:r>
              <a:rPr lang="ru-RU" sz="2000" dirty="0">
                <a:solidFill>
                  <a:srgbClr val="000000"/>
                </a:solidFill>
                <a:effectLst>
                  <a:outerShdw blurRad="38100" dist="38100" dir="2700000" algn="tl">
                    <a:srgbClr val="000000">
                      <a:alpha val="43137"/>
                    </a:srgbClr>
                  </a:outerShdw>
                </a:effectLst>
              </a:rPr>
              <a:t>соответствии с п. 1 ст. 4.2 Федерального закона № 7-ФЗ все объекты, оказывающие </a:t>
            </a:r>
            <a:r>
              <a:rPr lang="ru-RU" sz="2000" dirty="0" smtClean="0">
                <a:solidFill>
                  <a:srgbClr val="000000"/>
                </a:solidFill>
                <a:effectLst>
                  <a:outerShdw blurRad="38100" dist="38100" dir="2700000" algn="tl">
                    <a:srgbClr val="000000">
                      <a:alpha val="43137"/>
                    </a:srgbClr>
                  </a:outerShdw>
                </a:effectLst>
              </a:rPr>
              <a:t>НВОС, </a:t>
            </a:r>
            <a:r>
              <a:rPr lang="ru-RU" sz="2000" dirty="0">
                <a:solidFill>
                  <a:srgbClr val="000000"/>
                </a:solidFill>
                <a:effectLst>
                  <a:outerShdw blurRad="38100" dist="38100" dir="2700000" algn="tl">
                    <a:srgbClr val="000000">
                      <a:alpha val="43137"/>
                    </a:srgbClr>
                  </a:outerShdw>
                </a:effectLst>
              </a:rPr>
              <a:t>в зависимости от уровня такого воздействия делятся на 4 категории</a:t>
            </a:r>
            <a:r>
              <a:rPr lang="ru-RU" sz="2000" dirty="0" smtClean="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значительное НВОС и относящиеся к областям применения наилучших доступных </a:t>
            </a:r>
            <a:r>
              <a:rPr lang="ru-RU" sz="2000" dirty="0" smtClean="0">
                <a:solidFill>
                  <a:srgbClr val="000000"/>
                </a:solidFill>
                <a:effectLst>
                  <a:outerShdw blurRad="38100" dist="38100" dir="2700000" algn="tl">
                    <a:srgbClr val="000000">
                      <a:alpha val="43137"/>
                    </a:srgbClr>
                  </a:outerShdw>
                </a:effectLst>
              </a:rPr>
              <a:t>технологий </a:t>
            </a:r>
            <a:r>
              <a:rPr lang="ru-RU" sz="2000" dirty="0">
                <a:solidFill>
                  <a:srgbClr val="000000"/>
                </a:solidFill>
                <a:effectLst>
                  <a:outerShdw blurRad="38100" dist="38100" dir="2700000" algn="tl">
                    <a:srgbClr val="000000">
                      <a:alpha val="43137"/>
                    </a:srgbClr>
                  </a:outerShdw>
                </a:effectLst>
              </a:rPr>
              <a:t>(</a:t>
            </a:r>
            <a:r>
              <a:rPr lang="ru-RU" sz="2000" b="1" dirty="0">
                <a:solidFill>
                  <a:srgbClr val="000000"/>
                </a:solidFill>
                <a:effectLst>
                  <a:outerShdw blurRad="38100" dist="38100" dir="2700000" algn="tl">
                    <a:srgbClr val="000000">
                      <a:alpha val="43137"/>
                    </a:srgbClr>
                  </a:outerShdw>
                </a:effectLst>
              </a:rPr>
              <a:t>объекты 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умеренное НВОС (</a:t>
            </a:r>
            <a:r>
              <a:rPr lang="ru-RU" sz="2000" b="1" dirty="0">
                <a:solidFill>
                  <a:srgbClr val="000000"/>
                </a:solidFill>
                <a:effectLst>
                  <a:outerShdw blurRad="38100" dist="38100" dir="2700000" algn="tl">
                    <a:srgbClr val="000000">
                      <a:alpha val="43137"/>
                    </a:srgbClr>
                  </a:outerShdw>
                </a:effectLst>
              </a:rPr>
              <a:t>объекты II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незначительное НВОС (</a:t>
            </a:r>
            <a:r>
              <a:rPr lang="ru-RU" sz="2000" b="1" dirty="0">
                <a:solidFill>
                  <a:srgbClr val="000000"/>
                </a:solidFill>
                <a:effectLst>
                  <a:outerShdw blurRad="38100" dist="38100" dir="2700000" algn="tl">
                    <a:srgbClr val="000000">
                      <a:alpha val="43137"/>
                    </a:srgbClr>
                  </a:outerShdw>
                </a:effectLst>
              </a:rPr>
              <a:t>объекты III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минимальное НВОС (</a:t>
            </a:r>
            <a:r>
              <a:rPr lang="ru-RU" sz="2000" b="1" dirty="0">
                <a:solidFill>
                  <a:srgbClr val="000000"/>
                </a:solidFill>
                <a:effectLst>
                  <a:outerShdw blurRad="38100" dist="38100" dir="2700000" algn="tl">
                    <a:srgbClr val="000000">
                      <a:alpha val="43137"/>
                    </a:srgbClr>
                  </a:outerShdw>
                </a:effectLst>
              </a:rPr>
              <a:t>объекты IV категории</a:t>
            </a:r>
            <a:r>
              <a:rPr lang="ru-RU" sz="2000" dirty="0" smtClean="0">
                <a:solidFill>
                  <a:srgbClr val="000000"/>
                </a:solidFill>
                <a:effectLst>
                  <a:outerShdw blurRad="38100" dist="38100" dir="2700000" algn="tl">
                    <a:srgbClr val="000000">
                      <a:alpha val="43137"/>
                    </a:srgbClr>
                  </a:outerShdw>
                </a:effectLst>
              </a:rPr>
              <a:t>).</a:t>
            </a:r>
            <a:endParaRPr lang="ru-RU" sz="2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046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7000"/>
            <a:ext cx="8382000" cy="1282700"/>
          </a:xfrm>
        </p:spPr>
        <p:txBody>
          <a:bodyPr/>
          <a:lstStyle/>
          <a:p>
            <a:r>
              <a:rPr lang="ru-RU" sz="2800" b="1" dirty="0">
                <a:solidFill>
                  <a:srgbClr val="000000"/>
                </a:solidFill>
              </a:rPr>
              <a:t>Реестр </a:t>
            </a:r>
            <a:r>
              <a:rPr lang="ru-RU" sz="2800" b="1" dirty="0" smtClean="0">
                <a:solidFill>
                  <a:srgbClr val="000000"/>
                </a:solidFill>
              </a:rPr>
              <a:t>объектов оказывающих негативное воздействие </a:t>
            </a:r>
            <a:r>
              <a:rPr lang="ru-RU" sz="2800" b="1" dirty="0">
                <a:solidFill>
                  <a:srgbClr val="000000"/>
                </a:solidFill>
              </a:rPr>
              <a:t>на окружающую </a:t>
            </a:r>
            <a:r>
              <a:rPr lang="ru-RU" sz="2800" b="1" dirty="0" smtClean="0">
                <a:solidFill>
                  <a:srgbClr val="000000"/>
                </a:solidFill>
              </a:rPr>
              <a:t>среду</a:t>
            </a:r>
            <a:endParaRPr lang="ru-RU" sz="2800" b="1" dirty="0">
              <a:solidFill>
                <a:srgbClr val="000000"/>
              </a:solidFill>
            </a:endParaRPr>
          </a:p>
        </p:txBody>
      </p:sp>
      <p:sp>
        <p:nvSpPr>
          <p:cNvPr id="3" name="Объект 2"/>
          <p:cNvSpPr>
            <a:spLocks noGrp="1"/>
          </p:cNvSpPr>
          <p:nvPr>
            <p:ph idx="1"/>
          </p:nvPr>
        </p:nvSpPr>
        <p:spPr>
          <a:xfrm>
            <a:off x="533400" y="1638300"/>
            <a:ext cx="8153400" cy="3505200"/>
          </a:xfrm>
        </p:spPr>
        <p:txBody>
          <a:bodyPr/>
          <a:lstStyle/>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общероссийский реестре объектов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НВОС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внесено порядка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1700 объектов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НВОС </a:t>
            </a:r>
            <a:r>
              <a:rPr lang="en-US"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II-IV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категории,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осуществляющих хозяйственную деятельность на территории городского округа Самара</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 подлежащих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региональному государственному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экологическому надзору.</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Внесение в реестр объектов НВОС (постановка на учет, актуализация сведений) осуществляется в личном кабинете </a:t>
            </a:r>
            <a:r>
              <a:rPr lang="ru-RU" sz="2000" dirty="0" err="1" smtClean="0">
                <a:solidFill>
                  <a:srgbClr val="000000"/>
                </a:solidFill>
                <a:effectLst>
                  <a:outerShdw blurRad="38100" dist="38100" dir="2700000" algn="tl">
                    <a:srgbClr val="000000">
                      <a:alpha val="43137"/>
                    </a:srgbClr>
                  </a:outerShdw>
                </a:effectLst>
                <a:cs typeface="Times New Roman" panose="02020603050405020304" pitchFamily="18" charset="0"/>
              </a:rPr>
              <a:t>природопользователя</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(lk.rpn.gov.ru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https</a:t>
            </a:r>
            <a:r>
              <a:rPr lang="en-US" sz="2000" u="sng" dirty="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lk.rpn.gov.ru/login</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Публичная часть реестра объектов НВОС (просмотр):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(ksv.rpn.gov.ru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hlinkClick r:id="rId3"/>
              </a:rPr>
              <a:t>https</a:t>
            </a:r>
            <a:r>
              <a:rPr lang="en-US" sz="2000" dirty="0">
                <a:solidFill>
                  <a:srgbClr val="000000"/>
                </a:solidFill>
                <a:effectLst>
                  <a:outerShdw blurRad="38100" dist="38100" dir="2700000" algn="tl">
                    <a:srgbClr val="000000">
                      <a:alpha val="43137"/>
                    </a:srgbClr>
                  </a:outerShdw>
                </a:effectLst>
                <a:hlinkClick r:id="rId3"/>
              </a:rPr>
              <a:t>://</a:t>
            </a:r>
            <a:r>
              <a:rPr lang="en-US" sz="2000" dirty="0" smtClean="0">
                <a:solidFill>
                  <a:srgbClr val="000000"/>
                </a:solidFill>
                <a:effectLst>
                  <a:outerShdw blurRad="38100" dist="38100" dir="2700000" algn="tl">
                    <a:srgbClr val="000000">
                      <a:alpha val="43137"/>
                    </a:srgbClr>
                  </a:outerShdw>
                </a:effectLst>
                <a:hlinkClick r:id="rId3"/>
              </a:rPr>
              <a:t>ksv.rpn.gov.ru/login</a:t>
            </a:r>
            <a:r>
              <a:rPr lang="ru-RU" sz="2000" dirty="0">
                <a:solidFill>
                  <a:srgbClr val="000000"/>
                </a:solidFill>
                <a:effectLst>
                  <a:outerShdw blurRad="38100" dist="38100" dir="2700000" algn="tl">
                    <a:srgbClr val="000000">
                      <a:alpha val="43137"/>
                    </a:srgbClr>
                  </a:outerShdw>
                </a:effectLst>
              </a:rPr>
              <a:t>.</a:t>
            </a:r>
            <a:endParaRPr lang="ru-RU" sz="20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64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47700"/>
            <a:ext cx="8382000" cy="4419600"/>
          </a:xfrm>
        </p:spPr>
        <p:txBody>
          <a:bodyPr/>
          <a:lstStyle/>
          <a:p>
            <a:pPr marL="0" lvl="0" indent="0" algn="just">
              <a:buClr>
                <a:srgbClr val="8EB3C8"/>
              </a:buClr>
              <a:buNone/>
            </a:pPr>
            <a:r>
              <a:rPr lang="ru-RU" sz="2400" b="1" u="sng" dirty="0" smtClean="0">
                <a:solidFill>
                  <a:srgbClr val="000000"/>
                </a:solidFill>
                <a:effectLst>
                  <a:outerShdw blurRad="38100" dist="38100" dir="2700000" algn="tl">
                    <a:srgbClr val="000000">
                      <a:alpha val="43137"/>
                    </a:srgbClr>
                  </a:outerShdw>
                </a:effectLst>
              </a:rPr>
              <a:t>В зависимости от присвоенной категории будут отличаться и требования к объектам оказывающим НВОС.</a:t>
            </a:r>
          </a:p>
          <a:p>
            <a:pPr marL="0" lvl="0" indent="0" algn="just">
              <a:buClr>
                <a:srgbClr val="8EB3C8"/>
              </a:buClr>
              <a:buNone/>
            </a:pPr>
            <a:endParaRPr lang="ru-RU" sz="2200" i="1" dirty="0" smtClean="0">
              <a:solidFill>
                <a:srgbClr val="000000"/>
              </a:solidFill>
              <a:effectLst>
                <a:outerShdw blurRad="38100" dist="38100" dir="2700000" algn="tl">
                  <a:srgbClr val="000000">
                    <a:alpha val="43137"/>
                  </a:srgbClr>
                </a:outerShdw>
              </a:effectLst>
            </a:endParaRPr>
          </a:p>
          <a:p>
            <a:pPr marL="0" lvl="0" indent="0" algn="just">
              <a:lnSpc>
                <a:spcPct val="114000"/>
              </a:lnSpc>
              <a:buClr>
                <a:srgbClr val="8EB3C8"/>
              </a:buClr>
              <a:buNone/>
            </a:pPr>
            <a:r>
              <a:rPr lang="ru-RU" sz="2400" i="1" u="sng" dirty="0" smtClean="0">
                <a:solidFill>
                  <a:srgbClr val="000000"/>
                </a:solidFill>
                <a:effectLst>
                  <a:outerShdw blurRad="38100" dist="38100" dir="2700000" algn="tl">
                    <a:srgbClr val="000000">
                      <a:alpha val="43137"/>
                    </a:srgbClr>
                  </a:outerShdw>
                </a:effectLst>
              </a:rPr>
              <a:t>Неизменными и необходимыми </a:t>
            </a:r>
            <a:r>
              <a:rPr lang="ru-RU" sz="2400" b="1" i="1" u="sng" dirty="0" smtClean="0">
                <a:solidFill>
                  <a:srgbClr val="000000"/>
                </a:solidFill>
                <a:effectLst>
                  <a:outerShdw blurRad="38100" dist="38100" dir="2700000" algn="tl">
                    <a:srgbClr val="000000">
                      <a:alpha val="43137"/>
                    </a:srgbClr>
                  </a:outerShdw>
                </a:effectLst>
              </a:rPr>
              <a:t>для любой категории предприятий</a:t>
            </a:r>
            <a:r>
              <a:rPr lang="ru-RU" sz="2400" i="1" u="sng" dirty="0" smtClean="0">
                <a:solidFill>
                  <a:srgbClr val="000000"/>
                </a:solidFill>
                <a:effectLst>
                  <a:outerShdw blurRad="38100" dist="38100" dir="2700000" algn="tl">
                    <a:srgbClr val="000000">
                      <a:alpha val="43137"/>
                    </a:srgbClr>
                  </a:outerShdw>
                </a:effectLst>
              </a:rPr>
              <a:t> остались следующие документы</a:t>
            </a:r>
            <a:r>
              <a:rPr lang="ru-RU" sz="2400" i="1" dirty="0" smtClean="0">
                <a:solidFill>
                  <a:srgbClr val="000000"/>
                </a:solidFill>
                <a:effectLst>
                  <a:outerShdw blurRad="38100" dist="38100" dir="2700000" algn="tl">
                    <a:srgbClr val="000000">
                      <a:alpha val="43137"/>
                    </a:srgbClr>
                  </a:outerShdw>
                </a:effectLst>
              </a:rPr>
              <a:t>:</a:t>
            </a:r>
            <a:r>
              <a:rPr lang="ru-RU" sz="2400" b="1" i="1" dirty="0" smtClean="0">
                <a:solidFill>
                  <a:srgbClr val="000000"/>
                </a:solidFill>
                <a:effectLst>
                  <a:outerShdw blurRad="38100" dist="38100" dir="2700000" algn="tl">
                    <a:srgbClr val="000000">
                      <a:alpha val="43137"/>
                    </a:srgbClr>
                  </a:outerShdw>
                </a:effectLst>
              </a:rPr>
              <a:t> </a:t>
            </a:r>
          </a:p>
          <a:p>
            <a:pPr marL="0" lvl="0" indent="0">
              <a:lnSpc>
                <a:spcPct val="114000"/>
              </a:lnSpc>
              <a:buClr>
                <a:srgbClr val="8EB3C8"/>
              </a:buClr>
              <a:buNone/>
            </a:pPr>
            <a:r>
              <a:rPr lang="ru-RU" sz="2200" b="1" i="1" dirty="0" smtClean="0">
                <a:solidFill>
                  <a:srgbClr val="000000"/>
                </a:solidFill>
                <a:effectLst>
                  <a:outerShdw blurRad="38100" dist="38100" dir="2700000" algn="tl">
                    <a:srgbClr val="000000">
                      <a:alpha val="43137"/>
                    </a:srgbClr>
                  </a:outerShdw>
                </a:effectLst>
              </a:rPr>
              <a:t> </a:t>
            </a:r>
            <a:r>
              <a:rPr lang="ru-RU" sz="2000" b="1" i="1" dirty="0" smtClean="0">
                <a:solidFill>
                  <a:srgbClr val="000000"/>
                </a:solidFill>
                <a:effectLst>
                  <a:outerShdw blurRad="38100" dist="38100" dir="2700000" algn="tl">
                    <a:srgbClr val="000000">
                      <a:alpha val="43137"/>
                    </a:srgbClr>
                  </a:outerShdw>
                </a:effectLst>
              </a:rPr>
              <a:t>- паспортизация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учет движения отходов, наличие договоров о передаче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статистическая отчетность по форме 2-тп (отходы)</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-предоставление </a:t>
            </a:r>
            <a:r>
              <a:rPr lang="ru-RU" sz="2000" b="1" i="1" dirty="0">
                <a:solidFill>
                  <a:srgbClr val="000000"/>
                </a:solidFill>
                <a:effectLst>
                  <a:outerShdw blurRad="38100" dist="38100" dir="2700000" algn="tl">
                    <a:srgbClr val="000000">
                      <a:alpha val="43137"/>
                    </a:srgbClr>
                  </a:outerShdw>
                </a:effectLst>
              </a:rPr>
              <a:t>сведений в региональный кадастр отходов</a:t>
            </a:r>
            <a:endParaRPr lang="ru-RU" sz="2000" i="1" dirty="0" smtClean="0">
              <a:solidFill>
                <a:srgbClr val="000000"/>
              </a:solidFill>
              <a:effectLst>
                <a:outerShdw blurRad="38100" dist="38100" dir="2700000" algn="tl">
                  <a:srgbClr val="000000">
                    <a:alpha val="43137"/>
                  </a:srgbClr>
                </a:outerShdw>
              </a:effectLst>
            </a:endParaRPr>
          </a:p>
          <a:p>
            <a:pPr marL="0" indent="0">
              <a:buNone/>
            </a:pPr>
            <a:endParaRPr lang="ru-RU" dirty="0"/>
          </a:p>
        </p:txBody>
      </p:sp>
    </p:spTree>
    <p:extLst>
      <p:ext uri="{BB962C8B-B14F-4D97-AF65-F5344CB8AC3E}">
        <p14:creationId xmlns:p14="http://schemas.microsoft.com/office/powerpoint/2010/main" val="213004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210820"/>
            <a:ext cx="7924800" cy="7493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 категории негативного воздействия предусмотрены следующие требования:</a:t>
            </a:r>
          </a:p>
        </p:txBody>
      </p:sp>
      <p:sp>
        <p:nvSpPr>
          <p:cNvPr id="6" name="Объект 5"/>
          <p:cNvSpPr>
            <a:spLocks noGrp="1"/>
          </p:cNvSpPr>
          <p:nvPr>
            <p:ph idx="1"/>
          </p:nvPr>
        </p:nvSpPr>
        <p:spPr>
          <a:xfrm>
            <a:off x="685800" y="952500"/>
            <a:ext cx="7924800" cy="4343400"/>
          </a:xfrm>
        </p:spPr>
        <p:txBody>
          <a:bodyPr/>
          <a:lstStyle/>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1</a:t>
            </a:r>
            <a:r>
              <a:rPr lang="ru-RU" sz="1400" dirty="0" smtClean="0">
                <a:solidFill>
                  <a:srgbClr val="000000"/>
                </a:solidFill>
                <a:effectLst>
                  <a:outerShdw blurRad="38100" dist="38100" dir="2700000" algn="tl">
                    <a:srgbClr val="000000">
                      <a:alpha val="43137"/>
                    </a:srgbClr>
                  </a:outerShdw>
                </a:effectLst>
              </a:rPr>
              <a:t>. Инвентаризация источников выбросов, сбросов загрязняющих веществ;</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2. Расчет </a:t>
            </a:r>
            <a:r>
              <a:rPr lang="ru-RU" sz="1400" dirty="0">
                <a:solidFill>
                  <a:srgbClr val="000000"/>
                </a:solidFill>
                <a:effectLst>
                  <a:outerShdw blurRad="38100" dist="38100" dir="2700000" algn="tl">
                    <a:srgbClr val="000000">
                      <a:alpha val="43137"/>
                    </a:srgbClr>
                  </a:outerShdw>
                </a:effectLst>
              </a:rPr>
              <a:t>нормативов допустимых выбросов, допустимых сбросов, который будет являться приложением к Декларации 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3. Декларация </a:t>
            </a:r>
            <a:r>
              <a:rPr lang="ru-RU" sz="1400" dirty="0">
                <a:solidFill>
                  <a:srgbClr val="000000"/>
                </a:solidFill>
                <a:effectLst>
                  <a:outerShdw blurRad="38100" dist="38100" dir="2700000" algn="tl">
                    <a:srgbClr val="000000">
                      <a:alpha val="43137"/>
                    </a:srgbClr>
                  </a:outerShdw>
                </a:effectLst>
              </a:rPr>
              <a:t>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 </a:t>
            </a:r>
            <a:r>
              <a:rPr lang="ru-RU" sz="1400" dirty="0">
                <a:solidFill>
                  <a:srgbClr val="000000"/>
                </a:solidFill>
                <a:effectLst>
                  <a:outerShdw blurRad="38100" dist="38100" dir="2700000" algn="tl">
                    <a:srgbClr val="000000">
                      <a:alpha val="43137"/>
                    </a:srgbClr>
                  </a:outerShdw>
                </a:effectLst>
              </a:rPr>
              <a:t>(ст. 31.2 </a:t>
            </a:r>
            <a:r>
              <a:rPr lang="ru-RU" sz="1400" dirty="0" smtClean="0">
                <a:solidFill>
                  <a:srgbClr val="000000"/>
                </a:solidFill>
                <a:effectLst>
                  <a:outerShdw blurRad="38100" dist="38100" dir="2700000" algn="tl">
                    <a:srgbClr val="000000">
                      <a:alpha val="43137"/>
                    </a:srgbClr>
                  </a:outerShdw>
                </a:effectLst>
              </a:rPr>
              <a:t>Закона </a:t>
            </a:r>
            <a:r>
              <a:rPr lang="ru-RU" sz="1400" dirty="0">
                <a:solidFill>
                  <a:srgbClr val="000000"/>
                </a:solidFill>
                <a:effectLst>
                  <a:outerShdw blurRad="38100" dist="38100" dir="2700000" algn="tl">
                    <a:srgbClr val="000000">
                      <a:alpha val="43137"/>
                    </a:srgbClr>
                  </a:outerShdw>
                </a:effectLst>
              </a:rPr>
              <a:t>«Об охране окружающей среды»). При этом Вы имеете право получить </a:t>
            </a:r>
            <a:r>
              <a:rPr lang="ru-RU" sz="1400" dirty="0" smtClean="0">
                <a:solidFill>
                  <a:srgbClr val="000000"/>
                </a:solidFill>
                <a:effectLst>
                  <a:outerShdw blurRad="38100" dist="38100" dir="2700000" algn="tl">
                    <a:srgbClr val="000000">
                      <a:alpha val="43137"/>
                    </a:srgbClr>
                  </a:outerShdw>
                </a:effectLst>
              </a:rPr>
              <a:t>комплексное экологическое разрешение (КЭР) </a:t>
            </a:r>
            <a:r>
              <a:rPr lang="ru-RU" sz="1400" dirty="0">
                <a:solidFill>
                  <a:srgbClr val="000000"/>
                </a:solidFill>
                <a:effectLst>
                  <a:outerShdw blurRad="38100" dist="38100" dir="2700000" algn="tl">
                    <a:srgbClr val="000000">
                      <a:alpha val="43137"/>
                    </a:srgbClr>
                  </a:outerShdw>
                </a:effectLst>
              </a:rPr>
              <a:t>при наличии отраслевых информационно-технических справочников по наилучшим доступным технологиям (п. 12 ст. 31.1, п. 1 ст. 31.2 Федерального закона от 10.01.2002 № 7-ФЗ «Об охране окружающей среды»);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4</a:t>
            </a:r>
            <a:r>
              <a:rPr lang="ru-RU" sz="1400" dirty="0" smtClean="0">
                <a:solidFill>
                  <a:srgbClr val="000000"/>
                </a:solidFill>
                <a:effectLst>
                  <a:outerShdw blurRad="38100" dist="38100" dir="2700000" algn="tl">
                    <a:srgbClr val="000000">
                      <a:alpha val="43137"/>
                    </a:srgbClr>
                  </a:outerShdw>
                </a:effectLst>
              </a:rPr>
              <a:t>. Разработка </a:t>
            </a:r>
            <a:r>
              <a:rPr lang="ru-RU" sz="1400" dirty="0">
                <a:solidFill>
                  <a:srgbClr val="000000"/>
                </a:solidFill>
                <a:effectLst>
                  <a:outerShdw blurRad="38100" dist="38100" dir="2700000" algn="tl">
                    <a:srgbClr val="000000">
                      <a:alpha val="43137"/>
                    </a:srgbClr>
                  </a:outerShdw>
                </a:effectLst>
              </a:rPr>
              <a:t>и </a:t>
            </a:r>
            <a:r>
              <a:rPr lang="ru-RU" sz="1400" dirty="0" smtClean="0">
                <a:solidFill>
                  <a:srgbClr val="000000"/>
                </a:solidFill>
                <a:effectLst>
                  <a:outerShdw blurRad="38100" dist="38100" dir="2700000" algn="tl">
                    <a:srgbClr val="000000">
                      <a:alpha val="43137"/>
                    </a:srgbClr>
                  </a:outerShdw>
                </a:effectLst>
              </a:rPr>
              <a:t>утверждение программы производственного </a:t>
            </a:r>
            <a:r>
              <a:rPr lang="ru-RU" sz="1400" dirty="0">
                <a:solidFill>
                  <a:srgbClr val="000000"/>
                </a:solidFill>
                <a:effectLst>
                  <a:outerShdw blurRad="38100" dist="38100" dir="2700000" algn="tl">
                    <a:srgbClr val="000000">
                      <a:alpha val="43137"/>
                    </a:srgbClr>
                  </a:outerShdw>
                </a:effectLst>
              </a:rPr>
              <a:t>экологического </a:t>
            </a:r>
            <a:r>
              <a:rPr lang="ru-RU" sz="1400" dirty="0" smtClean="0">
                <a:solidFill>
                  <a:srgbClr val="000000"/>
                </a:solidFill>
                <a:effectLst>
                  <a:outerShdw blurRad="38100" dist="38100" dir="2700000" algn="tl">
                    <a:srgbClr val="000000">
                      <a:alpha val="43137"/>
                    </a:srgbClr>
                  </a:outerShdw>
                </a:effectLst>
              </a:rPr>
              <a:t>контроля (программа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5. </a:t>
            </a:r>
            <a:r>
              <a:rPr lang="ru-RU" sz="1400" dirty="0">
                <a:solidFill>
                  <a:srgbClr val="000000"/>
                </a:solidFill>
                <a:effectLst>
                  <a:outerShdw blurRad="38100" dist="38100" dir="2700000" algn="tl">
                    <a:srgbClr val="000000">
                      <a:alpha val="43137"/>
                    </a:srgbClr>
                  </a:outerShdw>
                </a:effectLst>
              </a:rPr>
              <a:t>Отчет об организации и о результатах осуществления производственного экологического </a:t>
            </a:r>
            <a:r>
              <a:rPr lang="ru-RU" sz="1400" dirty="0" smtClean="0">
                <a:solidFill>
                  <a:srgbClr val="000000"/>
                </a:solidFill>
                <a:effectLst>
                  <a:outerShdw blurRad="38100" dist="38100" dir="2700000" algn="tl">
                    <a:srgbClr val="000000">
                      <a:alpha val="43137"/>
                    </a:srgbClr>
                  </a:outerShdw>
                </a:effectLst>
              </a:rPr>
              <a:t>контроля (отчет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6.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(воздух) (при наличии источников выбросов);</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7</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(отходы);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8</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9. </a:t>
            </a:r>
            <a:r>
              <a:rPr lang="ru-RU" sz="14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10. Оформление </a:t>
            </a:r>
            <a:r>
              <a:rPr lang="ru-RU" sz="14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11. </a:t>
            </a:r>
            <a:r>
              <a:rPr lang="ru-RU" sz="1400" dirty="0">
                <a:solidFill>
                  <a:srgbClr val="000000"/>
                </a:solidFill>
                <a:effectLst>
                  <a:outerShdw blurRad="38100" dist="38100" dir="2700000" algn="tl">
                    <a:srgbClr val="000000">
                      <a:alpha val="43137"/>
                    </a:srgbClr>
                  </a:outerShdw>
                </a:effectLst>
              </a:rPr>
              <a:t>Предоставление сведений в </a:t>
            </a:r>
            <a:r>
              <a:rPr lang="ru-RU" sz="1400" dirty="0" smtClean="0">
                <a:solidFill>
                  <a:srgbClr val="000000"/>
                </a:solidFill>
                <a:effectLst>
                  <a:outerShdw blurRad="38100" dist="38100" dir="2700000" algn="tl">
                    <a:srgbClr val="000000">
                      <a:alpha val="43137"/>
                    </a:srgbClr>
                  </a:outerShdw>
                </a:effectLst>
              </a:rPr>
              <a:t>региональный кадастр </a:t>
            </a:r>
            <a:r>
              <a:rPr lang="ru-RU" sz="1400" dirty="0">
                <a:solidFill>
                  <a:srgbClr val="000000"/>
                </a:solidFill>
                <a:effectLst>
                  <a:outerShdw blurRad="38100" dist="38100" dir="2700000" algn="tl">
                    <a:srgbClr val="000000">
                      <a:alpha val="43137"/>
                    </a:srgbClr>
                  </a:outerShdw>
                </a:effectLst>
              </a:rPr>
              <a:t>отходов.</a:t>
            </a:r>
          </a:p>
          <a:p>
            <a:pPr marL="0" indent="0">
              <a:buNone/>
            </a:pPr>
            <a:endParaRPr lang="ru-RU" sz="1400" dirty="0">
              <a:solidFill>
                <a:srgbClr val="000000"/>
              </a:solidFill>
              <a:effectLst/>
            </a:endParaRPr>
          </a:p>
        </p:txBody>
      </p:sp>
    </p:spTree>
    <p:extLst>
      <p:ext uri="{BB962C8B-B14F-4D97-AF65-F5344CB8AC3E}">
        <p14:creationId xmlns:p14="http://schemas.microsoft.com/office/powerpoint/2010/main" val="1084970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1780"/>
            <a:ext cx="7924800" cy="5969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III категории негативного воздействия предусмотрено:</a:t>
            </a:r>
          </a:p>
        </p:txBody>
      </p:sp>
      <p:sp>
        <p:nvSpPr>
          <p:cNvPr id="3" name="Объект 2"/>
          <p:cNvSpPr>
            <a:spLocks noGrp="1"/>
          </p:cNvSpPr>
          <p:nvPr>
            <p:ph idx="1"/>
          </p:nvPr>
        </p:nvSpPr>
        <p:spPr>
          <a:xfrm>
            <a:off x="533400" y="1028700"/>
            <a:ext cx="8229600" cy="4343400"/>
          </a:xfrm>
        </p:spPr>
        <p:txBody>
          <a:bodyPr/>
          <a:lstStyle/>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 Инвентаризация источников выбросов, сбросов загрязняющих веществ.</a:t>
            </a: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2. Расчет нормативов допустимых выбросов /сбросов радиоактивных, высокотоксичных веществ, веществ, обладающих канцерогенными, мутагенными свойствами (веществ I, II класса опасности), при наличии таких веществ в выбросах, </a:t>
            </a:r>
            <a:r>
              <a:rPr lang="ru-RU" sz="1500" dirty="0" smtClean="0">
                <a:solidFill>
                  <a:srgbClr val="000000"/>
                </a:solidFill>
                <a:effectLst>
                  <a:outerShdw blurRad="38100" dist="38100" dir="2700000" algn="tl">
                    <a:srgbClr val="000000">
                      <a:alpha val="43137"/>
                    </a:srgbClr>
                  </a:outerShdw>
                </a:effectLst>
              </a:rPr>
              <a:t>сбросах.</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При невозможности соблюдения нормативов воздействия на окружающую среду дополнительно необходим план по снижению объема или массы временно разрешенных выбросов загрязняющих веществ, сбросов загрязняющих </a:t>
            </a:r>
            <a:r>
              <a:rPr lang="ru-RU" sz="1500" dirty="0" smtClean="0">
                <a:solidFill>
                  <a:srgbClr val="000000"/>
                </a:solidFill>
                <a:effectLst>
                  <a:outerShdw blurRad="38100" dist="38100" dir="2700000" algn="tl">
                    <a:srgbClr val="000000">
                      <a:alpha val="43137"/>
                    </a:srgbClr>
                  </a:outerShdw>
                </a:effectLst>
              </a:rPr>
              <a:t>веществ.</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3</a:t>
            </a:r>
            <a:r>
              <a:rPr lang="ru-RU" sz="1500" dirty="0">
                <a:solidFill>
                  <a:srgbClr val="000000"/>
                </a:solidFill>
                <a:effectLst>
                  <a:outerShdw blurRad="38100" dist="38100" dir="2700000" algn="tl">
                    <a:srgbClr val="000000">
                      <a:alpha val="43137"/>
                    </a:srgbClr>
                  </a:outerShdw>
                </a:effectLst>
              </a:rPr>
              <a:t>. Разработка и утверждение программы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4</a:t>
            </a:r>
            <a:r>
              <a:rPr lang="ru-RU" sz="1500" dirty="0">
                <a:solidFill>
                  <a:srgbClr val="000000"/>
                </a:solidFill>
                <a:effectLst>
                  <a:outerShdw blurRad="38100" dist="38100" dir="2700000" algn="tl">
                    <a:srgbClr val="000000">
                      <a:alpha val="43137"/>
                    </a:srgbClr>
                  </a:outerShdw>
                </a:effectLst>
              </a:rPr>
              <a:t>. Отчет об организации и о результатах осуществления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 (программа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5</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(воздух) (при наличии источников выбросов</a:t>
            </a:r>
            <a:r>
              <a:rPr lang="ru-RU" sz="1500" dirty="0" smtClean="0">
                <a:solidFill>
                  <a:srgbClr val="000000"/>
                </a:solidFill>
                <a:effectLst>
                  <a:outerShdw blurRad="38100" dist="38100" dir="2700000" algn="tl">
                    <a:srgbClr val="000000">
                      <a:alpha val="43137"/>
                    </a:srgbClr>
                  </a:outerShdw>
                </a:effectLst>
              </a:rPr>
              <a:t>) (отчет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6</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Учет отходов, представление </a:t>
            </a:r>
            <a:r>
              <a:rPr lang="ru-RU" sz="1500" dirty="0">
                <a:solidFill>
                  <a:srgbClr val="000000"/>
                </a:solidFill>
                <a:effectLst>
                  <a:outerShdw blurRad="38100" dist="38100" dir="2700000" algn="tl">
                    <a:srgbClr val="000000">
                      <a:alpha val="43137"/>
                    </a:srgbClr>
                  </a:outerShdw>
                </a:effectLst>
              </a:rPr>
              <a:t>статистической отчетности по форме 2-ТП (отходы</a:t>
            </a:r>
            <a:r>
              <a:rPr lang="ru-RU" sz="1500" dirty="0" smtClean="0">
                <a:solidFill>
                  <a:srgbClr val="000000"/>
                </a:solidFill>
                <a:effectLst>
                  <a:outerShdw blurRad="38100" dist="38100" dir="2700000" algn="tl">
                    <a:srgbClr val="000000">
                      <a:alpha val="43137"/>
                    </a:srgbClr>
                  </a:outerShdw>
                </a:effectLst>
              </a:rPr>
              <a:t>).</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7. </a:t>
            </a:r>
            <a:r>
              <a:rPr lang="ru-RU" sz="15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8. </a:t>
            </a:r>
            <a:r>
              <a:rPr lang="ru-RU" sz="15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9</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Оформление </a:t>
            </a:r>
            <a:r>
              <a:rPr lang="ru-RU" sz="15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10. </a:t>
            </a:r>
            <a:r>
              <a:rPr lang="ru-RU" sz="1500" dirty="0">
                <a:solidFill>
                  <a:srgbClr val="000000"/>
                </a:solidFill>
                <a:effectLst>
                  <a:outerShdw blurRad="38100" dist="38100" dir="2700000" algn="tl">
                    <a:srgbClr val="000000">
                      <a:alpha val="43137"/>
                    </a:srgbClr>
                  </a:outerShdw>
                </a:effectLst>
              </a:rPr>
              <a:t>Предоставление сведений в </a:t>
            </a:r>
            <a:r>
              <a:rPr lang="ru-RU" sz="1500" dirty="0" smtClean="0">
                <a:solidFill>
                  <a:srgbClr val="000000"/>
                </a:solidFill>
                <a:effectLst>
                  <a:outerShdw blurRad="38100" dist="38100" dir="2700000" algn="tl">
                    <a:srgbClr val="000000">
                      <a:alpha val="43137"/>
                    </a:srgbClr>
                  </a:outerShdw>
                </a:effectLst>
              </a:rPr>
              <a:t>региональный кадастр </a:t>
            </a:r>
            <a:r>
              <a:rPr lang="ru-RU" sz="1500" dirty="0">
                <a:solidFill>
                  <a:srgbClr val="000000"/>
                </a:solidFill>
                <a:effectLst>
                  <a:outerShdw blurRad="38100" dist="38100" dir="2700000" algn="tl">
                    <a:srgbClr val="000000">
                      <a:alpha val="43137"/>
                    </a:srgbClr>
                  </a:outerShdw>
                </a:effectLst>
              </a:rPr>
              <a:t>отходов.</a:t>
            </a:r>
          </a:p>
          <a:p>
            <a:pPr marL="0" indent="0">
              <a:spcBef>
                <a:spcPts val="0"/>
              </a:spcBef>
              <a:spcAft>
                <a:spcPts val="0"/>
              </a:spcAft>
              <a:buNone/>
            </a:pPr>
            <a:endParaRPr lang="ru-RU"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81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6731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IV категории негативного воздействия предусмотрен список требований:</a:t>
            </a:r>
          </a:p>
        </p:txBody>
      </p:sp>
      <p:sp>
        <p:nvSpPr>
          <p:cNvPr id="3" name="Объект 2"/>
          <p:cNvSpPr>
            <a:spLocks noGrp="1"/>
          </p:cNvSpPr>
          <p:nvPr>
            <p:ph idx="1"/>
          </p:nvPr>
        </p:nvSpPr>
        <p:spPr>
          <a:xfrm>
            <a:off x="685800" y="800100"/>
            <a:ext cx="7848600" cy="4648200"/>
          </a:xfrm>
        </p:spPr>
        <p:txBody>
          <a:bodyPr/>
          <a:lstStyle/>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1. </a:t>
            </a:r>
            <a:r>
              <a:rPr lang="ru-RU" sz="1600" dirty="0" smtClean="0">
                <a:solidFill>
                  <a:srgbClr val="000000"/>
                </a:solidFill>
                <a:effectLst>
                  <a:outerShdw blurRad="38100" dist="38100" dir="2700000" algn="tl">
                    <a:srgbClr val="000000">
                      <a:alpha val="43137"/>
                    </a:srgbClr>
                  </a:outerShdw>
                </a:effectLst>
              </a:rPr>
              <a:t>Оформление </a:t>
            </a:r>
            <a:r>
              <a:rPr lang="ru-RU" sz="1600" dirty="0">
                <a:solidFill>
                  <a:srgbClr val="000000"/>
                </a:solidFill>
                <a:effectLst>
                  <a:outerShdw blurRad="38100" dist="38100" dir="2700000" algn="tl">
                    <a:srgbClr val="000000">
                      <a:alpha val="43137"/>
                    </a:srgbClr>
                  </a:outerShdw>
                </a:effectLst>
              </a:rPr>
              <a:t>паспортов на отходы.</a:t>
            </a:r>
          </a:p>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2</a:t>
            </a:r>
            <a:r>
              <a:rPr lang="ru-RU" sz="1600" dirty="0" smtClean="0">
                <a:solidFill>
                  <a:srgbClr val="000000"/>
                </a:solidFill>
                <a:effectLst>
                  <a:outerShdw blurRad="38100" dist="38100" dir="2700000" algn="tl">
                    <a:srgbClr val="000000">
                      <a:alpha val="43137"/>
                    </a:srgbClr>
                  </a:outerShdw>
                </a:effectLst>
              </a:rPr>
              <a:t>. </a:t>
            </a:r>
            <a:r>
              <a:rPr lang="ru-RU" sz="1600" dirty="0">
                <a:solidFill>
                  <a:srgbClr val="000000"/>
                </a:solidFill>
                <a:effectLst>
                  <a:outerShdw blurRad="38100" dist="38100" dir="2700000" algn="tl">
                    <a:srgbClr val="000000">
                      <a:alpha val="43137"/>
                    </a:srgbClr>
                  </a:outerShdw>
                </a:effectLst>
              </a:rPr>
              <a:t>Ведение журнала </a:t>
            </a:r>
            <a:r>
              <a:rPr lang="ru-RU" sz="1600" dirty="0" smtClean="0">
                <a:solidFill>
                  <a:srgbClr val="000000"/>
                </a:solidFill>
                <a:effectLst>
                  <a:outerShdw blurRad="38100" dist="38100" dir="2700000" algn="tl">
                    <a:srgbClr val="000000">
                      <a:alpha val="43137"/>
                    </a:srgbClr>
                  </a:outerShdw>
                </a:effectLst>
              </a:rPr>
              <a:t>учета движения </a:t>
            </a:r>
            <a:r>
              <a:rPr lang="ru-RU" sz="1600" dirty="0">
                <a:solidFill>
                  <a:srgbClr val="000000"/>
                </a:solidFill>
                <a:effectLst>
                  <a:outerShdw blurRad="38100" dist="38100" dir="2700000" algn="tl">
                    <a:srgbClr val="000000">
                      <a:alpha val="43137"/>
                    </a:srgbClr>
                  </a:outerShdw>
                </a:effectLst>
              </a:rPr>
              <a:t>отходов</a:t>
            </a:r>
            <a:r>
              <a:rPr lang="ru-RU" sz="1600" dirty="0" smtClean="0">
                <a:solidFill>
                  <a:srgbClr val="000000"/>
                </a:solidFill>
                <a:effectLst>
                  <a:outerShdw blurRad="38100" dist="38100" dir="2700000" algn="tl">
                    <a:srgbClr val="000000">
                      <a:alpha val="43137"/>
                    </a:srgbClr>
                  </a:outerShdw>
                </a:effectLst>
              </a:rPr>
              <a:t>.</a:t>
            </a: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3. Договор по отходам</a:t>
            </a:r>
            <a:r>
              <a:rPr lang="ru-RU" sz="1600" dirty="0">
                <a:solidFill>
                  <a:srgbClr val="000000"/>
                </a:solidFill>
                <a:effectLst>
                  <a:outerShdw blurRad="38100" dist="38100" dir="2700000" algn="tl">
                    <a:srgbClr val="000000">
                      <a:alpha val="43137"/>
                    </a:srgbClr>
                  </a:outerShdw>
                </a:effectLst>
              </a:rPr>
              <a:t>. </a:t>
            </a:r>
            <a:endParaRPr lang="ru-RU" sz="1600" dirty="0" smtClean="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4. </a:t>
            </a:r>
            <a:r>
              <a:rPr lang="ru-RU" sz="1600" dirty="0">
                <a:solidFill>
                  <a:srgbClr val="000000"/>
                </a:solidFill>
                <a:effectLst>
                  <a:outerShdw blurRad="38100" dist="38100" dir="2700000" algn="tl">
                    <a:srgbClr val="000000">
                      <a:alpha val="43137"/>
                    </a:srgbClr>
                  </a:outerShdw>
                </a:effectLst>
              </a:rPr>
              <a:t>С</a:t>
            </a:r>
            <a:r>
              <a:rPr lang="ru-RU" sz="1600" dirty="0" smtClean="0">
                <a:solidFill>
                  <a:srgbClr val="000000"/>
                </a:solidFill>
                <a:effectLst>
                  <a:outerShdw blurRad="38100" dist="38100" dir="2700000" algn="tl">
                    <a:srgbClr val="000000">
                      <a:alpha val="43137"/>
                    </a:srgbClr>
                  </a:outerShdw>
                </a:effectLst>
              </a:rPr>
              <a:t>татистическая </a:t>
            </a:r>
            <a:r>
              <a:rPr lang="ru-RU" sz="1600" dirty="0">
                <a:solidFill>
                  <a:srgbClr val="000000"/>
                </a:solidFill>
                <a:effectLst>
                  <a:outerShdw blurRad="38100" dist="38100" dir="2700000" algn="tl">
                    <a:srgbClr val="000000">
                      <a:alpha val="43137"/>
                    </a:srgbClr>
                  </a:outerShdw>
                </a:effectLst>
              </a:rPr>
              <a:t>отчетность по форме 2-ТП (отходы), 2-ТП (воздух</a:t>
            </a:r>
            <a:r>
              <a:rPr lang="ru-RU" sz="1600" dirty="0" smtClean="0">
                <a:solidFill>
                  <a:srgbClr val="000000"/>
                </a:solidFill>
                <a:effectLst>
                  <a:outerShdw blurRad="38100" dist="38100" dir="2700000" algn="tl">
                    <a:srgbClr val="000000">
                      <a:alpha val="43137"/>
                    </a:srgbClr>
                  </a:outerShdw>
                </a:effectLst>
              </a:rPr>
              <a:t>).</a:t>
            </a:r>
            <a:endParaRPr lang="ru-RU" sz="1600" dirty="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5. Предоставление сведений </a:t>
            </a:r>
            <a:r>
              <a:rPr lang="ru-RU" sz="1600" dirty="0">
                <a:solidFill>
                  <a:srgbClr val="000000"/>
                </a:solidFill>
                <a:effectLst>
                  <a:outerShdw blurRad="38100" dist="38100" dir="2700000" algn="tl">
                    <a:srgbClr val="000000">
                      <a:alpha val="43137"/>
                    </a:srgbClr>
                  </a:outerShdw>
                </a:effectLst>
              </a:rPr>
              <a:t>в </a:t>
            </a:r>
            <a:r>
              <a:rPr lang="ru-RU" sz="1600" dirty="0" smtClean="0">
                <a:solidFill>
                  <a:srgbClr val="000000"/>
                </a:solidFill>
                <a:effectLst>
                  <a:outerShdw blurRad="38100" dist="38100" dir="2700000" algn="tl">
                    <a:srgbClr val="000000">
                      <a:alpha val="43137"/>
                    </a:srgbClr>
                  </a:outerShdw>
                </a:effectLst>
              </a:rPr>
              <a:t>региональный кадастр отходов.</a:t>
            </a:r>
          </a:p>
          <a:p>
            <a:pPr marL="0" indent="0" algn="just">
              <a:spcAft>
                <a:spcPts val="600"/>
              </a:spcAft>
              <a:buNone/>
            </a:pPr>
            <a:r>
              <a:rPr lang="ru-RU" sz="1600" b="1" u="sng" dirty="0" smtClean="0">
                <a:solidFill>
                  <a:srgbClr val="000000"/>
                </a:solidFill>
                <a:effectLst>
                  <a:outerShdw blurRad="38100" dist="38100" dir="2700000" algn="tl">
                    <a:srgbClr val="000000">
                      <a:alpha val="43137"/>
                    </a:srgbClr>
                  </a:outerShdw>
                </a:effectLst>
              </a:rPr>
              <a:t>Не требуются:</a:t>
            </a:r>
          </a:p>
          <a:p>
            <a:pPr algn="just">
              <a:spcAft>
                <a:spcPts val="0"/>
              </a:spcAft>
            </a:pPr>
            <a:r>
              <a:rPr lang="ru-RU" sz="1600" dirty="0">
                <a:solidFill>
                  <a:srgbClr val="000000"/>
                </a:solidFill>
                <a:effectLst>
                  <a:outerShdw blurRad="38100" dist="38100" dir="2700000" algn="tl">
                    <a:srgbClr val="000000">
                      <a:alpha val="43137"/>
                    </a:srgbClr>
                  </a:outerShdw>
                </a:effectLst>
              </a:rPr>
              <a:t>п</a:t>
            </a:r>
            <a:r>
              <a:rPr lang="ru-RU" sz="1600" dirty="0" smtClean="0">
                <a:solidFill>
                  <a:srgbClr val="000000"/>
                </a:solidFill>
                <a:effectLst>
                  <a:outerShdw blurRad="38100" dist="38100" dir="2700000" algn="tl">
                    <a:srgbClr val="000000">
                      <a:alpha val="43137"/>
                    </a:srgbClr>
                  </a:outerShdw>
                </a:effectLst>
              </a:rPr>
              <a:t>рограмма ПЭК;</a:t>
            </a:r>
          </a:p>
          <a:p>
            <a:pPr algn="just">
              <a:spcAft>
                <a:spcPts val="0"/>
              </a:spcAft>
            </a:pPr>
            <a:r>
              <a:rPr lang="ru-RU" sz="1600" dirty="0">
                <a:solidFill>
                  <a:srgbClr val="000000"/>
                </a:solidFill>
                <a:effectLst>
                  <a:outerShdw blurRad="38100" dist="38100" dir="2700000" algn="tl">
                    <a:srgbClr val="000000">
                      <a:alpha val="43137"/>
                    </a:srgbClr>
                  </a:outerShdw>
                </a:effectLst>
              </a:rPr>
              <a:t>отчеты по </a:t>
            </a:r>
            <a:r>
              <a:rPr lang="ru-RU" sz="1600" dirty="0" smtClean="0">
                <a:solidFill>
                  <a:srgbClr val="000000"/>
                </a:solidFill>
                <a:effectLst>
                  <a:outerShdw blurRad="38100" dist="38100" dir="2700000" algn="tl">
                    <a:srgbClr val="000000">
                      <a:alpha val="43137"/>
                    </a:srgbClr>
                  </a:outerShdw>
                </a:effectLst>
              </a:rPr>
              <a:t>ПЭК;</a:t>
            </a:r>
          </a:p>
          <a:p>
            <a:pPr algn="just">
              <a:spcAft>
                <a:spcPts val="0"/>
              </a:spcAft>
            </a:pPr>
            <a:r>
              <a:rPr lang="ru-RU" sz="1600" dirty="0">
                <a:solidFill>
                  <a:srgbClr val="000000"/>
                </a:solidFill>
                <a:effectLst>
                  <a:outerShdw blurRad="38100" dist="38100" dir="2700000" algn="tl">
                    <a:srgbClr val="000000">
                      <a:alpha val="43137"/>
                    </a:srgbClr>
                  </a:outerShdw>
                </a:effectLst>
              </a:rPr>
              <a:t>декларации по плате за негативное воздействие </a:t>
            </a:r>
            <a:r>
              <a:rPr lang="ru-RU" sz="1600" dirty="0" smtClean="0">
                <a:solidFill>
                  <a:srgbClr val="000000"/>
                </a:solidFill>
                <a:effectLst>
                  <a:outerShdw blurRad="38100" dist="38100" dir="2700000" algn="tl">
                    <a:srgbClr val="000000">
                      <a:alpha val="43137"/>
                    </a:srgbClr>
                  </a:outerShdw>
                </a:effectLst>
              </a:rPr>
              <a:t>(если </a:t>
            </a:r>
            <a:r>
              <a:rPr lang="ru-RU" sz="1600" dirty="0">
                <a:solidFill>
                  <a:srgbClr val="000000"/>
                </a:solidFill>
                <a:effectLst>
                  <a:outerShdw blurRad="38100" dist="38100" dir="2700000" algn="tl">
                    <a:srgbClr val="000000">
                      <a:alpha val="43137"/>
                    </a:srgbClr>
                  </a:outerShdw>
                </a:effectLst>
              </a:rPr>
              <a:t>у </a:t>
            </a:r>
            <a:r>
              <a:rPr lang="ru-RU" sz="1600" dirty="0" smtClean="0">
                <a:solidFill>
                  <a:srgbClr val="000000"/>
                </a:solidFill>
                <a:effectLst>
                  <a:outerShdw blurRad="38100" dist="38100" dir="2700000" algn="tl">
                    <a:srgbClr val="000000">
                      <a:alpha val="43137"/>
                    </a:srgbClr>
                  </a:outerShdw>
                </a:effectLst>
              </a:rPr>
              <a:t>юридического лица </a:t>
            </a:r>
            <a:r>
              <a:rPr lang="ru-RU" sz="1600" dirty="0">
                <a:solidFill>
                  <a:srgbClr val="000000"/>
                </a:solidFill>
                <a:effectLst>
                  <a:outerShdw blurRad="38100" dist="38100" dir="2700000" algn="tl">
                    <a:srgbClr val="000000">
                      <a:alpha val="43137"/>
                    </a:srgbClr>
                  </a:outerShdw>
                </a:effectLst>
              </a:rPr>
              <a:t>(ИП) имеется несколько объектов НВОС и не все они относятся к IV категории, то такое юридическое лицо (ИП) обязано предоставлять декларацию, причем она должна включать информацию и об объектах НВОС IV </a:t>
            </a:r>
            <a:r>
              <a:rPr lang="ru-RU" sz="1600" dirty="0" smtClean="0">
                <a:solidFill>
                  <a:srgbClr val="000000"/>
                </a:solidFill>
                <a:effectLst>
                  <a:outerShdw blurRad="38100" dist="38100" dir="2700000" algn="tl">
                    <a:srgbClr val="000000">
                      <a:alpha val="43137"/>
                    </a:srgbClr>
                  </a:outerShdw>
                </a:effectLst>
              </a:rPr>
              <a:t>категории).</a:t>
            </a:r>
          </a:p>
          <a:p>
            <a:pPr marL="0" indent="0" algn="just">
              <a:lnSpc>
                <a:spcPct val="110000"/>
              </a:lnSpc>
              <a:spcAft>
                <a:spcPts val="600"/>
              </a:spcAft>
              <a:buNone/>
            </a:pPr>
            <a:r>
              <a:rPr lang="ru-RU" sz="1600" dirty="0">
                <a:solidFill>
                  <a:srgbClr val="000000"/>
                </a:solidFill>
                <a:effectLst>
                  <a:outerShdw blurRad="38100" dist="38100" dir="2700000" algn="tl">
                    <a:srgbClr val="000000">
                      <a:alpha val="43137"/>
                    </a:srgbClr>
                  </a:outerShdw>
                </a:effectLst>
              </a:rPr>
              <a:t>В отношении юридических лиц и индивидуальных предпринимателей, осуществляющих хозяйственную и (или) иную деятельность </a:t>
            </a:r>
            <a:r>
              <a:rPr lang="ru-RU" sz="1600" b="1" u="sng" dirty="0">
                <a:solidFill>
                  <a:srgbClr val="000000"/>
                </a:solidFill>
                <a:effectLst>
                  <a:outerShdw blurRad="38100" dist="38100" dir="2700000" algn="tl">
                    <a:srgbClr val="000000">
                      <a:alpha val="43137"/>
                    </a:srgbClr>
                  </a:outerShdw>
                </a:effectLst>
              </a:rPr>
              <a:t>на объектах IV категории, плановые проверки не проводятся</a:t>
            </a:r>
            <a:r>
              <a:rPr lang="ru-RU" sz="1600" dirty="0">
                <a:solidFill>
                  <a:srgbClr val="0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56238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71500"/>
            <a:ext cx="7924800" cy="4038600"/>
          </a:xfrm>
        </p:spPr>
        <p:txBody>
          <a:bodyPr/>
          <a:lstStyle/>
          <a:p>
            <a:r>
              <a:rPr lang="ru-RU" b="1" dirty="0">
                <a:solidFill>
                  <a:srgbClr val="000000"/>
                </a:solidFill>
              </a:rPr>
              <a:t>Наиболее часто встречающиеся составы административных нарушений в сфере охраны окружающей </a:t>
            </a:r>
            <a:r>
              <a:rPr lang="ru-RU" b="1" dirty="0" smtClean="0">
                <a:solidFill>
                  <a:srgbClr val="000000"/>
                </a:solidFill>
              </a:rPr>
              <a:t>среды</a:t>
            </a:r>
            <a:endParaRPr lang="ru-RU" b="1" dirty="0"/>
          </a:p>
        </p:txBody>
      </p:sp>
    </p:spTree>
    <p:extLst>
      <p:ext uri="{BB962C8B-B14F-4D97-AF65-F5344CB8AC3E}">
        <p14:creationId xmlns:p14="http://schemas.microsoft.com/office/powerpoint/2010/main" val="59833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446077804"/>
              </p:ext>
            </p:extLst>
          </p:nvPr>
        </p:nvGraphicFramePr>
        <p:xfrm>
          <a:off x="685800" y="800100"/>
          <a:ext cx="7924800" cy="4182979"/>
        </p:xfrm>
        <a:graphic>
          <a:graphicData uri="http://schemas.openxmlformats.org/drawingml/2006/table">
            <a:tbl>
              <a:tblPr firstRow="1" bandRow="1">
                <a:tableStyleId>{5C22544A-7EE6-4342-B048-85BDC9FD1C3A}</a:tableStyleId>
              </a:tblPr>
              <a:tblGrid>
                <a:gridCol w="7924800"/>
              </a:tblGrid>
              <a:tr h="1143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8.1. КоАП РФ – «Несоблюдение экологических требований при осуществлении градостроительной деятельности и эксплуатации предприятий, сооружений или иных объектов»:</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 программы ПЭК или неосуществление (ненадлежащее осуществление) производственного экологического контроля, </a:t>
                      </a:r>
                    </a:p>
                    <a:p>
                      <a:pPr marL="285750" indent="-285750" algn="just">
                        <a:buFontTx/>
                        <a:buChar char="-"/>
                      </a:pPr>
                      <a:r>
                        <a:rPr lang="ru-RU" sz="1600" b="0" dirty="0" smtClean="0">
                          <a:solidFill>
                            <a:srgbClr val="000000"/>
                          </a:solidFill>
                          <a:latin typeface="+mn-lt"/>
                          <a:cs typeface="Times New Roman" panose="02020603050405020304" pitchFamily="18" charset="0"/>
                        </a:rPr>
                        <a:t>не проведение мероприятий по уменьшению выбросов загрязняющих веществ в атмосферный воздух в период НМУ, либо отсутствие мероприятий по уменьшению выбросов загрязняющих веществ в атмосферный воздух,</a:t>
                      </a:r>
                    </a:p>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a:t>
                      </a:r>
                      <a:r>
                        <a:rPr lang="ru-RU" sz="1600" b="0" baseline="0" dirty="0" smtClean="0">
                          <a:solidFill>
                            <a:srgbClr val="000000"/>
                          </a:solidFill>
                          <a:latin typeface="+mn-lt"/>
                          <a:cs typeface="Times New Roman" panose="02020603050405020304" pitchFamily="18" charset="0"/>
                        </a:rPr>
                        <a:t> обучения по экологической безопасности.</a:t>
                      </a:r>
                      <a:endParaRPr lang="ru-RU" sz="1600" b="0" dirty="0">
                        <a:solidFill>
                          <a:srgbClr val="000000"/>
                        </a:solidFill>
                        <a:latin typeface="+mn-lt"/>
                        <a:cs typeface="Times New Roman" panose="02020603050405020304" pitchFamily="18" charset="0"/>
                      </a:endParaRPr>
                    </a:p>
                  </a:txBody>
                  <a:tcPr/>
                </a:tc>
              </a:tr>
              <a:tr h="1287379">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одной тысячи до двух тысяч рублей; на должностных лиц - от двух тысяч до пяти тысяч рублей; на юридических лиц - от двадцати тысяч до ста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8235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2714560"/>
              </p:ext>
            </p:extLst>
          </p:nvPr>
        </p:nvGraphicFramePr>
        <p:xfrm>
          <a:off x="381000" y="213360"/>
          <a:ext cx="8534400" cy="5349240"/>
        </p:xfrm>
        <a:graphic>
          <a:graphicData uri="http://schemas.openxmlformats.org/drawingml/2006/table">
            <a:tbl>
              <a:tblPr firstRow="1" bandRow="1">
                <a:tableStyleId>{5C22544A-7EE6-4342-B048-85BDC9FD1C3A}</a:tableStyleId>
              </a:tblPr>
              <a:tblGrid>
                <a:gridCol w="8534400"/>
              </a:tblGrid>
              <a:tr h="967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Times New Roman" panose="02020603050405020304" pitchFamily="18" charset="0"/>
                        </a:rPr>
                        <a:t>Ст. 8.2. КоАП РФ – «Несоблюдение требований в области охраны окружающей среды при обращении с отходами производства и потребления»:</a:t>
                      </a:r>
                    </a:p>
                  </a:txBody>
                  <a:tcPr/>
                </a:tc>
              </a:tr>
              <a:tr h="9067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ч.1 ст. 8.2. КоАП РФ – («несоблюдение требований в области охраны окружающей среды при сборе, накоплении, транспортировании, обработке, утилизации или обезвреживании отходов производства и потребления»):</a:t>
                      </a:r>
                    </a:p>
                  </a:txBody>
                  <a:tcPr/>
                </a:tc>
              </a:tr>
              <a:tr h="14325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несанкционированный сброс (слив) отходов в поверхностные и подземные водные объекты,  непосредственно на почву и (или) за пределами территории, специально отведённой и оборудованной для этих целей;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отсутствие договора с Региональным оператором на оказание услуг по обращению с твердыми коммунальными отходами.</a:t>
                      </a:r>
                    </a:p>
                  </a:txBody>
                  <a:tcPr/>
                </a:tc>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Times New Roman"/>
                          <a:cs typeface="Times New Roman"/>
                        </a:rPr>
                        <a:t>влечет наложение административного штрафа на граждан в размере от одной тысячи до двух тысяч рублей; на должностных лиц - от десяти тысяч до тридцати тысяч рублей; на лиц, осуществляющих предпринимательскую деятельность без образования юридического лица, - от тридцати тысяч до пятидесяти тысяч рублей или административное приостановление деятельности на срок до девяноста суток; на юридических лиц - от ста тысяч до двухсот пятидесяти тысяч рублей или административное приостановление деятельности на срок до девяноста суток.</a:t>
                      </a:r>
                      <a:endPar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7600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181100"/>
            <a:ext cx="8305800" cy="4138970"/>
          </a:xfrm>
        </p:spPr>
        <p:txBody>
          <a:bodyPr/>
          <a:lstStyle/>
          <a:p>
            <a:pPr marL="0" indent="0" algn="just">
              <a:lnSpc>
                <a:spcPct val="110000"/>
              </a:lnSpc>
              <a:spcBef>
                <a:spcPts val="0"/>
              </a:spcBef>
              <a:spcAft>
                <a:spcPts val="4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Законом Самарской области от 06.04.2010 № 36-ГД Администрация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городского округа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в лице Департамента городского хозяйства и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экологии наделена отдельными переданными государственными полномочиями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в сфере охраны окружающей среды, в части осуществления регионального государственного экологического контроля (надзора)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соблюдением обязательных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требований на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территории городского округа Самара:</a:t>
            </a: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lnSpc>
                <a:spcPct val="110000"/>
              </a:lnSpc>
              <a:spcBef>
                <a:spcPts val="0"/>
              </a:spcBef>
              <a:spcAft>
                <a:spcPts val="400"/>
              </a:spcAft>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области охраны атмосферного воздуха</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lnSpc>
                <a:spcPct val="110000"/>
              </a:lnSpc>
              <a:spcBef>
                <a:spcPts val="0"/>
              </a:spcBef>
              <a:spcAft>
                <a:spcPts val="400"/>
              </a:spcAft>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отношении водных объектов, территорий их </a:t>
            </a:r>
            <a:r>
              <a:rPr lang="ru-RU" sz="18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которые в соответствии с Федеральным законом от 10.01.2002 № 7-ФЗ «Об охране окружающей среды» подлежат региональному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экологическому надзору;</a:t>
            </a:r>
          </a:p>
          <a:p>
            <a:pPr algn="just">
              <a:lnSpc>
                <a:spcPct val="110000"/>
              </a:lnSpc>
              <a:spcBef>
                <a:spcPts val="0"/>
              </a:spcBef>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области обращения с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отходами.</a:t>
            </a:r>
          </a:p>
        </p:txBody>
      </p:sp>
      <p:sp>
        <p:nvSpPr>
          <p:cNvPr id="12" name="Прямоугольник 11"/>
          <p:cNvSpPr/>
          <p:nvPr/>
        </p:nvSpPr>
        <p:spPr>
          <a:xfrm>
            <a:off x="1219200" y="21336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rgbClr val="000000"/>
                </a:solidFill>
                <a:effectLst>
                  <a:outerShdw blurRad="38100" dist="38100" dir="2700000" algn="tl">
                    <a:srgbClr val="000000">
                      <a:alpha val="43137"/>
                    </a:srgbClr>
                  </a:outerShdw>
                </a:effectLst>
                <a:latin typeface="+mn-lt"/>
              </a:rPr>
              <a:t>О наделении органов местного самоуправления отдельными государственными полномочиями в сфере охраны окружающей </a:t>
            </a:r>
            <a:r>
              <a:rPr lang="ru-RU" sz="2000" b="1" dirty="0" smtClean="0">
                <a:solidFill>
                  <a:srgbClr val="000000"/>
                </a:solidFill>
                <a:effectLst>
                  <a:outerShdw blurRad="38100" dist="38100" dir="2700000" algn="tl">
                    <a:srgbClr val="000000">
                      <a:alpha val="43137"/>
                    </a:srgbClr>
                  </a:outerShdw>
                </a:effectLst>
                <a:latin typeface="+mn-lt"/>
              </a:rPr>
              <a:t>среды</a:t>
            </a:r>
            <a:endParaRPr lang="ru-RU" sz="2000" b="1" dirty="0">
              <a:solidFill>
                <a:srgbClr val="00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1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07913600"/>
              </p:ext>
            </p:extLst>
          </p:nvPr>
        </p:nvGraphicFramePr>
        <p:xfrm>
          <a:off x="457200" y="2247900"/>
          <a:ext cx="8343900" cy="3170909"/>
        </p:xfrm>
        <a:graphic>
          <a:graphicData uri="http://schemas.openxmlformats.org/drawingml/2006/table">
            <a:tbl>
              <a:tblPr firstRow="1" bandRow="1">
                <a:tableStyleId>{5C22544A-7EE6-4342-B048-85BDC9FD1C3A}</a:tableStyleId>
              </a:tblPr>
              <a:tblGrid>
                <a:gridCol w="8343900"/>
              </a:tblGrid>
              <a:tr h="7305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ч.3 ст. 8.2. КоАП РФ – («действия (бездействие), повлекшие причинение вреда здоровью людей или окружающей среде, если эти действия (бездействие) не содержат уголовно наказуемого деяния»):</a:t>
                      </a:r>
                    </a:p>
                  </a:txBody>
                  <a:tcPr/>
                </a:tc>
              </a:tr>
              <a:tr h="514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складирование отходов на территории (собственниками, арендаторами) земельных участков, находящихся в частной собственности.</a:t>
                      </a:r>
                    </a:p>
                  </a:txBody>
                  <a:tcPr/>
                </a:tc>
              </a:tr>
              <a:tr h="1768829">
                <a:tc>
                  <a:txBody>
                    <a:bodyPr/>
                    <a:lstStyle/>
                    <a:p>
                      <a:pPr marL="285750" indent="-285750" algn="just">
                        <a:buFont typeface="Arial" panose="020B0604020202020204" pitchFamily="34" charset="0"/>
                        <a:buChar char="•"/>
                      </a:pPr>
                      <a:r>
                        <a:rPr lang="ru-RU" sz="1550" dirty="0" smtClean="0">
                          <a:solidFill>
                            <a:srgbClr val="000000"/>
                          </a:solidFill>
                          <a:effectLst>
                            <a:outerShdw blurRad="38100" dist="38100" dir="2700000" algn="tl">
                              <a:srgbClr val="000000">
                                <a:alpha val="43137"/>
                              </a:srgbClr>
                            </a:outerShdw>
                          </a:effectLst>
                        </a:rPr>
                        <a:t>влекут наложение административного штрафа на граждан в размере от трех тысяч до четырех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семидесяти тысяч до восьмидесяти тысяч рублей или административное приостановление деятельности на срок до девяноста суток; на юридических лиц - от четырехсот тысяч до пятисот тысяч рублей или административное приостановление деятельности на срок до девяноста суток.</a:t>
                      </a:r>
                      <a:endParaRPr lang="ru-RU" sz="1550" dirty="0">
                        <a:solidFill>
                          <a:srgbClr val="000000"/>
                        </a:solidFill>
                        <a:effectLst>
                          <a:outerShdw blurRad="38100" dist="38100" dir="2700000" algn="tl">
                            <a:srgbClr val="000000">
                              <a:alpha val="43137"/>
                            </a:srgbClr>
                          </a:outerShdw>
                        </a:effectLst>
                      </a:endParaRPr>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7571"/>
            <a:ext cx="3810000" cy="18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4871"/>
            <a:ext cx="3352800" cy="187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2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70237422"/>
              </p:ext>
            </p:extLst>
          </p:nvPr>
        </p:nvGraphicFramePr>
        <p:xfrm>
          <a:off x="685800" y="419101"/>
          <a:ext cx="7924800" cy="4834149"/>
        </p:xfrm>
        <a:graphic>
          <a:graphicData uri="http://schemas.openxmlformats.org/drawingml/2006/table">
            <a:tbl>
              <a:tblPr firstRow="1" bandRow="1">
                <a:tableStyleId>{5C22544A-7EE6-4342-B048-85BDC9FD1C3A}</a:tableStyleId>
              </a:tblPr>
              <a:tblGrid>
                <a:gridCol w="7924800"/>
              </a:tblGrid>
              <a:tr h="11019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ч.9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отнесению отходов производства и потребления I - V классов опасности к конкретному классу опасности для подтверждения такого отнесения или составлению паспортов отходов I - IV классов опасности»):</a:t>
                      </a:r>
                      <a:endParaRPr lang="ru-RU" sz="1600" b="1" dirty="0" smtClean="0">
                        <a:solidFill>
                          <a:srgbClr val="000000"/>
                        </a:solidFill>
                        <a:effectLst/>
                        <a:latin typeface="+mn-lt"/>
                        <a:cs typeface="Times New Roman" panose="02020603050405020304" pitchFamily="18" charset="0"/>
                      </a:endParaRPr>
                    </a:p>
                  </a:txBody>
                  <a:tcPr/>
                </a:tc>
              </a:tr>
              <a:tr h="1101969">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документов, подтверждающих отнесение отходов, образующихся в результате деятельности организации, к конкретному классу опасности</a:t>
                      </a:r>
                      <a:r>
                        <a:rPr lang="ru-RU" sz="1600" b="0" baseline="0" dirty="0" smtClean="0">
                          <a:solidFill>
                            <a:srgbClr val="000000"/>
                          </a:solidFill>
                          <a:effectLst/>
                          <a:latin typeface="+mn-lt"/>
                          <a:cs typeface="Times New Roman" panose="02020603050405020304" pitchFamily="18" charset="0"/>
                        </a:rPr>
                        <a:t> в порядке, установленном федеральным органом исполнительной власти,</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паспорта опасного отхода.</a:t>
                      </a:r>
                    </a:p>
                  </a:txBody>
                  <a:tcPr/>
                </a:tc>
              </a:tr>
              <a:tr h="6926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ч.10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ведению учета в области обращения с отходами производства и потребления»):</a:t>
                      </a:r>
                      <a:endParaRPr lang="ru-RU" sz="1600" b="1" dirty="0" smtClean="0">
                        <a:solidFill>
                          <a:srgbClr val="000000"/>
                        </a:solidFill>
                        <a:effectLst/>
                        <a:latin typeface="+mn-lt"/>
                        <a:cs typeface="Times New Roman" panose="02020603050405020304" pitchFamily="18" charset="0"/>
                      </a:endParaRPr>
                    </a:p>
                  </a:txBody>
                  <a:tcPr/>
                </a:tc>
              </a:tr>
              <a:tr h="38306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отсутствие учета движения отходов.</a:t>
                      </a:r>
                    </a:p>
                  </a:txBody>
                  <a:tcPr/>
                </a:tc>
              </a:tr>
              <a:tr h="383065">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Несоблюдение требований ч.9, ч.10</a:t>
                      </a:r>
                      <a:r>
                        <a:rPr lang="ru-RU" sz="1600" b="0" baseline="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ст. 8.2 КоАП РФ - </a:t>
                      </a: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двадцати тысяч до сорока тысяч рублей; на лиц, осуществляющих предпринимательскую деятельность без образования юридического лица, - от сорока тысяч до шестидесяти тысяч рублей; на юридических лиц - от двухсот тысяч до трехсот пятидесяти тысяч рублей.</a:t>
                      </a:r>
                      <a:endParaRPr lang="ru-RU" sz="1600" b="0" dirty="0" smtClean="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6582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69495525"/>
              </p:ext>
            </p:extLst>
          </p:nvPr>
        </p:nvGraphicFramePr>
        <p:xfrm>
          <a:off x="609600" y="495300"/>
          <a:ext cx="7924800" cy="438912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 КоАП РФ – «Сокрытие или искажение экологической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24384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искажение</a:t>
                      </a:r>
                      <a:r>
                        <a:rPr lang="ru-RU" sz="1600" b="0" baseline="0" dirty="0" smtClean="0">
                          <a:solidFill>
                            <a:srgbClr val="000000"/>
                          </a:solidFill>
                          <a:latin typeface="+mn-lt"/>
                          <a:cs typeface="Times New Roman" panose="02020603050405020304" pitchFamily="18" charset="0"/>
                        </a:rPr>
                        <a:t> информации, данных, полученных при осуществлении производственного экологического контроля (ПЭК),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a:t>
                      </a:r>
                      <a:r>
                        <a:rPr lang="ru-RU" sz="1600" b="0" dirty="0" smtClean="0">
                          <a:solidFill>
                            <a:srgbClr val="000000"/>
                          </a:solidFill>
                          <a:latin typeface="+mn-lt"/>
                          <a:cs typeface="Times New Roman" panose="02020603050405020304" pitchFamily="18" charset="0"/>
                        </a:rPr>
                        <a:t>отчета об организации и результатах осуществления ПЭК,</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(представление не в установленные сроки) годовой статистической отчетности по форме 2-ТП (отходы) и 2-ТП (воздух),</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декларации о воздействии на окружающую среду по объектам II категории,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декларации о плате за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пятисот до одной тысячи рублей; на должностных лиц - от трех тысяч до шести тысяч рублей; на юридических лиц - от двадцати тысяч до восьмидесяти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68190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050277965"/>
              </p:ext>
            </p:extLst>
          </p:nvPr>
        </p:nvGraphicFramePr>
        <p:xfrm>
          <a:off x="609600" y="495300"/>
          <a:ext cx="7924800" cy="48158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8.5.1. КоАП РФ – «Нарушение порядка представления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70560">
                <a:tc>
                  <a:txBody>
                    <a:bodyPr/>
                    <a:lstStyle/>
                    <a:p>
                      <a:pPr marL="0" indent="0" algn="just">
                        <a:buFontTx/>
                        <a:buNone/>
                      </a:pPr>
                      <a:r>
                        <a:rPr lang="ru-RU" sz="1400" b="1" dirty="0" smtClean="0">
                          <a:solidFill>
                            <a:srgbClr val="000000"/>
                          </a:solidFill>
                          <a:latin typeface="+mn-lt"/>
                          <a:cs typeface="Times New Roman" panose="02020603050405020304" pitchFamily="18" charset="0"/>
                        </a:rPr>
                        <a:t>ч.</a:t>
                      </a:r>
                      <a:r>
                        <a:rPr lang="ru-RU" sz="1400" b="1" baseline="0" dirty="0" smtClean="0">
                          <a:solidFill>
                            <a:srgbClr val="000000"/>
                          </a:solidFill>
                          <a:latin typeface="+mn-lt"/>
                          <a:cs typeface="Times New Roman" panose="02020603050405020304" pitchFamily="18" charset="0"/>
                        </a:rPr>
                        <a:t> </a:t>
                      </a:r>
                      <a:r>
                        <a:rPr lang="ru-RU" sz="1400" b="1" dirty="0" smtClean="0">
                          <a:solidFill>
                            <a:srgbClr val="000000"/>
                          </a:solidFill>
                          <a:latin typeface="+mn-lt"/>
                          <a:cs typeface="Times New Roman" panose="02020603050405020304" pitchFamily="18" charset="0"/>
                        </a:rPr>
                        <a:t>1 ст. 8.5.1. КоАП РФ – «Непредставление или несвоевременное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от пятидесяти тысяч до семидесяти тысяч рублей; на юридических лиц - от семидесяти тысяч до ста пятидесяти тысяч рублей.</a:t>
                      </a:r>
                    </a:p>
                  </a:txBody>
                  <a:tcPr/>
                </a:tc>
              </a:tr>
            </a:tbl>
          </a:graphicData>
        </a:graphic>
      </p:graphicFrame>
    </p:spTree>
    <p:extLst>
      <p:ext uri="{BB962C8B-B14F-4D97-AF65-F5344CB8AC3E}">
        <p14:creationId xmlns:p14="http://schemas.microsoft.com/office/powerpoint/2010/main" val="2441754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3953288825"/>
              </p:ext>
            </p:extLst>
          </p:nvPr>
        </p:nvGraphicFramePr>
        <p:xfrm>
          <a:off x="609600" y="495300"/>
          <a:ext cx="7924800" cy="45110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ч. 2 ст. 8.5.1. КоАП РФ –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в неполном объеме либо отчетности, содержащей недостоверные сведения»: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ста тысяч рублей; на юридических лиц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двухсот пятидесяти тысяч рублей.</a:t>
                      </a:r>
                    </a:p>
                  </a:txBody>
                  <a:tcPr/>
                </a:tc>
              </a:tr>
            </a:tbl>
          </a:graphicData>
        </a:graphic>
      </p:graphicFrame>
    </p:spTree>
    <p:extLst>
      <p:ext uri="{BB962C8B-B14F-4D97-AF65-F5344CB8AC3E}">
        <p14:creationId xmlns:p14="http://schemas.microsoft.com/office/powerpoint/2010/main" val="3345599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53202074"/>
              </p:ext>
            </p:extLst>
          </p:nvPr>
        </p:nvGraphicFramePr>
        <p:xfrm>
          <a:off x="685800" y="800100"/>
          <a:ext cx="7924800" cy="40386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8.12.1. КоАП РФ – «Несоблюдение условия обеспечения свободного доступа граждан к водному объекту общего пользования и его береговой полосе»:</a:t>
                      </a:r>
                    </a:p>
                    <a:p>
                      <a:pPr algn="just">
                        <a:spcAft>
                          <a:spcPts val="0"/>
                        </a:spcAft>
                      </a:pPr>
                      <a:endParaRPr lang="ru-RU" sz="1100" dirty="0">
                        <a:solidFill>
                          <a:srgbClr val="080808"/>
                        </a:solidFill>
                      </a:endParaRPr>
                    </a:p>
                  </a:txBody>
                  <a:tcPr/>
                </a:tc>
              </a:tr>
              <a:tr h="746760">
                <a:tc>
                  <a:txBody>
                    <a:bodyPr/>
                    <a:lstStyle/>
                    <a:p>
                      <a:pPr marL="285750" indent="-285750" algn="just">
                        <a:spcAft>
                          <a:spcPts val="1200"/>
                        </a:spcAft>
                        <a:buFontTx/>
                        <a:buChar char="-"/>
                      </a:pPr>
                      <a:r>
                        <a:rPr lang="ru-RU" sz="1600" dirty="0" smtClean="0">
                          <a:solidFill>
                            <a:srgbClr val="080808"/>
                          </a:solidFill>
                        </a:rPr>
                        <a:t>несоблюдение условия обеспечения свободного доступа граждан к водному объекту общего пользования и его береговой полосе.</a:t>
                      </a:r>
                      <a:endParaRPr lang="ru-RU" sz="1400" dirty="0" smtClean="0">
                        <a:solidFill>
                          <a:srgbClr val="080808"/>
                        </a:solidFill>
                      </a:endParaRPr>
                    </a:p>
                  </a:txBody>
                  <a:tcPr/>
                </a:tc>
              </a:tr>
              <a:tr h="220980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граждан в размере от трех тысяч до пяти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сорока тысяч до пятидесяти тысяч рублей или административное приостановление деятельности на срок до девяноста суток; на юридических лиц - от двухсот тысяч до трехсот тысяч рублей или административное приостановление деятельности на срок до девяноста суток.</a:t>
                      </a:r>
                      <a:endParaRPr lang="ru-RU" sz="1600" dirty="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8743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25005491"/>
              </p:ext>
            </p:extLst>
          </p:nvPr>
        </p:nvGraphicFramePr>
        <p:xfrm>
          <a:off x="685800" y="1485900"/>
          <a:ext cx="7924800" cy="2872740"/>
        </p:xfrm>
        <a:graphic>
          <a:graphicData uri="http://schemas.openxmlformats.org/drawingml/2006/table">
            <a:tbl>
              <a:tblPr firstRow="1" bandRow="1">
                <a:tableStyleId>{5C22544A-7EE6-4342-B048-85BDC9FD1C3A}</a:tableStyleId>
              </a:tblPr>
              <a:tblGrid>
                <a:gridCol w="7924800"/>
              </a:tblGrid>
              <a:tr h="370840">
                <a:tc>
                  <a:txBody>
                    <a:bodyPr/>
                    <a:lstStyle/>
                    <a:p>
                      <a:pPr algn="just">
                        <a:lnSpc>
                          <a:spcPct val="110000"/>
                        </a:lnSpc>
                        <a:spcAft>
                          <a:spcPts val="0"/>
                        </a:spcAft>
                      </a:pPr>
                      <a:r>
                        <a:rPr lang="ru-RU" dirty="0" smtClean="0">
                          <a:solidFill>
                            <a:srgbClr val="080808"/>
                          </a:solidFill>
                        </a:rPr>
                        <a:t>Ст. 8.41. КоАП РФ – «Невнесение в установленные сроки платы за негативное воздействие на окружающую среду»:</a:t>
                      </a:r>
                    </a:p>
                    <a:p>
                      <a:pPr algn="just">
                        <a:lnSpc>
                          <a:spcPct val="110000"/>
                        </a:lnSpc>
                        <a:spcAft>
                          <a:spcPts val="0"/>
                        </a:spcAft>
                      </a:pPr>
                      <a:endParaRPr lang="ru-RU" sz="1100" dirty="0">
                        <a:solidFill>
                          <a:srgbClr val="080808"/>
                        </a:solidFill>
                      </a:endParaRPr>
                    </a:p>
                  </a:txBody>
                  <a:tcPr/>
                </a:tc>
              </a:tr>
              <a:tr h="370840">
                <a:tc>
                  <a:txBody>
                    <a:bodyPr/>
                    <a:lstStyle/>
                    <a:p>
                      <a:pPr marL="285750" indent="-285750" algn="just">
                        <a:lnSpc>
                          <a:spcPct val="110000"/>
                        </a:lnSpc>
                        <a:spcAft>
                          <a:spcPts val="0"/>
                        </a:spcAft>
                        <a:buFontTx/>
                        <a:buChar char="-"/>
                      </a:pPr>
                      <a:r>
                        <a:rPr lang="ru-RU" sz="1600" dirty="0" smtClean="0">
                          <a:solidFill>
                            <a:srgbClr val="080808"/>
                          </a:solidFill>
                        </a:rPr>
                        <a:t>невнесение в установленные сроки платы за негативное воздействие на окружающую среду</a:t>
                      </a:r>
                    </a:p>
                    <a:p>
                      <a:pPr marL="0" indent="0" algn="just">
                        <a:lnSpc>
                          <a:spcPct val="110000"/>
                        </a:lnSpc>
                        <a:spcAft>
                          <a:spcPts val="0"/>
                        </a:spcAft>
                        <a:buFontTx/>
                        <a:buNone/>
                      </a:pPr>
                      <a:endParaRPr lang="ru-RU" sz="1200" dirty="0" smtClean="0">
                        <a:solidFill>
                          <a:srgbClr val="080808"/>
                        </a:solidFill>
                      </a:endParaRPr>
                    </a:p>
                  </a:txBody>
                  <a:tcPr/>
                </a:tc>
              </a:tr>
              <a:tr h="370840">
                <a:tc>
                  <a:txBody>
                    <a:bodyPr/>
                    <a:lstStyle/>
                    <a:p>
                      <a:pPr marL="285750" indent="-285750" algn="just">
                        <a:lnSpc>
                          <a:spcPct val="110000"/>
                        </a:lnSpc>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трех тысяч до шести тысяч рублей; на юридических лиц - от пятидесяти тысяч до ста тысяч рублей.</a:t>
                      </a:r>
                    </a:p>
                    <a:p>
                      <a:pPr marL="0" indent="0" algn="just">
                        <a:lnSpc>
                          <a:spcPct val="110000"/>
                        </a:lnSpc>
                        <a:buFont typeface="Arial" panose="020B0604020202020204" pitchFamily="34" charset="0"/>
                        <a:buNone/>
                      </a:pPr>
                      <a:endParaRPr lang="ru-RU" sz="1600" dirty="0" smtClean="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66539266"/>
              </p:ext>
            </p:extLst>
          </p:nvPr>
        </p:nvGraphicFramePr>
        <p:xfrm>
          <a:off x="685800" y="495300"/>
          <a:ext cx="7924800" cy="2255520"/>
        </p:xfrm>
        <a:graphic>
          <a:graphicData uri="http://schemas.openxmlformats.org/drawingml/2006/table">
            <a:tbl>
              <a:tblPr firstRow="1" bandRow="1">
                <a:tableStyleId>{5C22544A-7EE6-4342-B048-85BDC9FD1C3A}</a:tableStyleId>
              </a:tblPr>
              <a:tblGrid>
                <a:gridCol w="7924800"/>
              </a:tblGrid>
              <a:tr h="16002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8.42. КоАП РФ – «Нарушение специального режима осуществления хозяйственной и иной деятельности на прибрежной защитной полосе водного объекта, </a:t>
                      </a:r>
                      <a:r>
                        <a:rPr lang="ru-RU" sz="1600" b="1" dirty="0" err="1"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водоохранной</a:t>
                      </a:r>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зоны водного объекта либо режима осуществления хозяйственной и иной деятельности на территории зоны санитарной охраны источников питьевого и хозяйственно-бытового водоснабжения»: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55320">
                <a:tc>
                  <a:txBody>
                    <a:bodyPr/>
                    <a:lstStyle/>
                    <a:p>
                      <a:pPr algn="just"/>
                      <a:r>
                        <a:rPr lang="ru-RU" sz="1600" b="0" dirty="0" smtClean="0">
                          <a:solidFill>
                            <a:srgbClr val="000000"/>
                          </a:solidFill>
                          <a:latin typeface="+mn-lt"/>
                          <a:cs typeface="Times New Roman" panose="02020603050405020304" pitchFamily="18" charset="0"/>
                        </a:rPr>
                        <a:t>- движение, стоянка, мойка транспортных средств (кроме специальных транспортных средств) в границах </a:t>
                      </a:r>
                      <a:r>
                        <a:rPr lang="ru-RU" sz="1600" b="0" dirty="0" err="1" smtClean="0">
                          <a:solidFill>
                            <a:srgbClr val="000000"/>
                          </a:solidFill>
                          <a:latin typeface="+mn-lt"/>
                          <a:cs typeface="Times New Roman" panose="02020603050405020304" pitchFamily="18" charset="0"/>
                        </a:rPr>
                        <a:t>водоохранных</a:t>
                      </a:r>
                      <a:r>
                        <a:rPr lang="ru-RU" sz="1600" b="0" dirty="0" smtClean="0">
                          <a:solidFill>
                            <a:srgbClr val="000000"/>
                          </a:solidFill>
                          <a:latin typeface="+mn-lt"/>
                          <a:cs typeface="Times New Roman" panose="02020603050405020304" pitchFamily="18" charset="0"/>
                        </a:rPr>
                        <a:t> зон водных объектов.</a:t>
                      </a:r>
                      <a:endParaRPr lang="ru-RU" sz="1600" b="0" dirty="0">
                        <a:solidFill>
                          <a:srgbClr val="000000"/>
                        </a:solidFill>
                        <a:latin typeface="+mn-lt"/>
                        <a:cs typeface="Times New Roman" panose="02020603050405020304" pitchFamily="18" charset="0"/>
                      </a:endParaRPr>
                    </a:p>
                  </a:txBody>
                  <a:tcPr/>
                </a:tc>
              </a:tr>
            </a:tbl>
          </a:graphicData>
        </a:graphic>
      </p:graphicFrame>
      <p:pic>
        <p:nvPicPr>
          <p:cNvPr id="2054" name="Picture 6" descr="K:\ПРОГРАММА ПРОФИЛАКТИКИ И ОБОБЩЕНИЕ ПРАКТИКИ\ОБОБЩЕНИЕ ПРАКТИКИ\2021\Фото\IMG_20210611_1652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01" t="17865" r="14499" b="34801"/>
          <a:stretch/>
        </p:blipFill>
        <p:spPr bwMode="auto">
          <a:xfrm>
            <a:off x="4434840" y="2781300"/>
            <a:ext cx="436626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ПРОГРАММА ПРОФИЛАКТИКИ И ОБОБЩЕНИЕ ПРАКТИКИ\ОБОБЩЕНИЕ ПРАКТИКИ\2021\Фото\IMG_20210611_1653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33" r="8900" b="21600"/>
          <a:stretch/>
        </p:blipFill>
        <p:spPr bwMode="auto">
          <a:xfrm>
            <a:off x="403860" y="2781300"/>
            <a:ext cx="39624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53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94395008"/>
              </p:ext>
            </p:extLst>
          </p:nvPr>
        </p:nvGraphicFramePr>
        <p:xfrm>
          <a:off x="685800" y="800100"/>
          <a:ext cx="7924800" cy="38862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8.46. КоАП РФ – «Невыполнение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a:t>
                      </a:r>
                    </a:p>
                    <a:p>
                      <a:pPr algn="just">
                        <a:spcAft>
                          <a:spcPts val="0"/>
                        </a:spcAft>
                      </a:pPr>
                      <a:endParaRPr lang="ru-RU" sz="1100" dirty="0">
                        <a:solidFill>
                          <a:srgbClr val="080808"/>
                        </a:solidFill>
                      </a:endParaRPr>
                    </a:p>
                  </a:txBody>
                  <a:tcPr/>
                </a:tc>
              </a:tr>
              <a:tr h="370840">
                <a:tc>
                  <a:txBody>
                    <a:bodyPr/>
                    <a:lstStyle/>
                    <a:p>
                      <a:pPr marL="285750" indent="-285750" algn="just">
                        <a:spcAft>
                          <a:spcPts val="0"/>
                        </a:spcAft>
                        <a:buFontTx/>
                        <a:buChar char="-"/>
                      </a:pPr>
                      <a:r>
                        <a:rPr lang="ru-RU" sz="1600" dirty="0" smtClean="0">
                          <a:solidFill>
                            <a:srgbClr val="080808"/>
                          </a:solidFill>
                        </a:rPr>
                        <a:t>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 </a:t>
                      </a:r>
                      <a:endParaRPr lang="ru-RU" sz="1400" dirty="0" smtClean="0">
                        <a:solidFill>
                          <a:srgbClr val="080808"/>
                        </a:solidFill>
                      </a:endParaRPr>
                    </a:p>
                    <a:p>
                      <a:pPr marL="0" indent="0" algn="just">
                        <a:spcAft>
                          <a:spcPts val="0"/>
                        </a:spcAft>
                        <a:buFontTx/>
                        <a:buNone/>
                      </a:pPr>
                      <a:endParaRPr lang="ru-RU" sz="1200" dirty="0" smtClean="0">
                        <a:solidFill>
                          <a:srgbClr val="080808"/>
                        </a:solidFill>
                      </a:endParaRPr>
                    </a:p>
                  </a:txBody>
                  <a:tcPr/>
                </a:tc>
              </a:tr>
              <a:tr h="100584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пяти тысяч до двадцати тысяч рублей; на юридических лиц - от тридцати тысяч до ста тысяч рублей.</a:t>
                      </a: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789107462"/>
              </p:ext>
            </p:extLst>
          </p:nvPr>
        </p:nvGraphicFramePr>
        <p:xfrm>
          <a:off x="838200" y="495300"/>
          <a:ext cx="7772400" cy="4648200"/>
        </p:xfrm>
        <a:graphic>
          <a:graphicData uri="http://schemas.openxmlformats.org/drawingml/2006/table">
            <a:tbl>
              <a:tblPr firstRow="1" bandRow="1">
                <a:tableStyleId>{5C22544A-7EE6-4342-B048-85BDC9FD1C3A}</a:tableStyleId>
              </a:tblPr>
              <a:tblGrid>
                <a:gridCol w="7772400"/>
              </a:tblGrid>
              <a:tr h="1371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17.7. КоАП РФ –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43000">
                <a:tc>
                  <a:txBody>
                    <a:bodyPr/>
                    <a:lstStyle/>
                    <a:p>
                      <a:pPr algn="just"/>
                      <a:r>
                        <a:rPr lang="ru-RU" sz="1800" b="0" dirty="0" smtClean="0">
                          <a:solidFill>
                            <a:srgbClr val="000000"/>
                          </a:solidFill>
                          <a:latin typeface="+mn-lt"/>
                          <a:cs typeface="Times New Roman" panose="02020603050405020304" pitchFamily="18" charset="0"/>
                        </a:rPr>
                        <a:t>- умышленное невыполнение требований должностного лица, осуществляющего производство по делу об административном правонарушении.</a:t>
                      </a:r>
                      <a:endParaRPr lang="ru-RU" sz="1800" b="0" dirty="0">
                        <a:solidFill>
                          <a:srgbClr val="000000"/>
                        </a:solidFill>
                        <a:latin typeface="+mn-lt"/>
                        <a:cs typeface="Times New Roman" panose="02020603050405020304" pitchFamily="18" charset="0"/>
                      </a:endParaRPr>
                    </a:p>
                  </a:txBody>
                  <a:tcPr/>
                </a:tc>
              </a:tr>
              <a:tr h="21336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одной тысячи до одной тысячи пятисот рублей; на должностных лиц - от двух тысяч до трех тысяч рублей либо дисквалификацию на срок от шести месяцев до одного года; на юридических лиц - от пятидесяти тысяч до ста тысяч рублей либо административное приостановление деятельности на срок до девяноста суток.</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87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000000"/>
                </a:solidFill>
              </a:rPr>
              <a:t>Региональный государственный экологический </a:t>
            </a:r>
            <a:r>
              <a:rPr lang="ru-RU" sz="2400" b="1" dirty="0" smtClean="0">
                <a:solidFill>
                  <a:srgbClr val="000000"/>
                </a:solidFill>
              </a:rPr>
              <a:t>контроль (надзор) </a:t>
            </a:r>
            <a:r>
              <a:rPr lang="ru-RU" sz="2400" b="1" dirty="0">
                <a:solidFill>
                  <a:srgbClr val="000000"/>
                </a:solidFill>
              </a:rPr>
              <a:t>осуществляется в рамках </a:t>
            </a:r>
          </a:p>
        </p:txBody>
      </p:sp>
      <p:sp>
        <p:nvSpPr>
          <p:cNvPr id="3" name="Объект 2"/>
          <p:cNvSpPr>
            <a:spLocks noGrp="1"/>
          </p:cNvSpPr>
          <p:nvPr>
            <p:ph idx="1"/>
          </p:nvPr>
        </p:nvSpPr>
        <p:spPr>
          <a:xfrm>
            <a:off x="609600" y="1181100"/>
            <a:ext cx="8153400" cy="4419600"/>
          </a:xfrm>
        </p:spPr>
        <p:txBody>
          <a:bodyPr/>
          <a:lstStyle/>
          <a:p>
            <a:pPr algn="just"/>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Положения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о региональном государственном экологическом контроле (надзоре) в отношении водных объектов, территорий их </a:t>
            </a:r>
            <a:r>
              <a:rPr lang="ru-RU" sz="24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а также за соблюдением обязательных требований в области охраны атмосферного воздуха, в области обращения с отходами в отношении объектов, подлежащих региональному государственному экологическому контролю (надзору), утвержденного п</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остановлением Правительства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Самарской </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области от 30.09.2021 </a:t>
            </a:r>
            <a:b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b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 743;</a:t>
            </a:r>
            <a:endParaRPr lang="ru-RU" sz="24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71685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21927100"/>
              </p:ext>
            </p:extLst>
          </p:nvPr>
        </p:nvGraphicFramePr>
        <p:xfrm>
          <a:off x="762000" y="571500"/>
          <a:ext cx="7772400" cy="4267200"/>
        </p:xfrm>
        <a:graphic>
          <a:graphicData uri="http://schemas.openxmlformats.org/drawingml/2006/table">
            <a:tbl>
              <a:tblPr firstRow="1" bandRow="1">
                <a:tableStyleId>{5C22544A-7EE6-4342-B048-85BDC9FD1C3A}</a:tableStyleId>
              </a:tblPr>
              <a:tblGrid>
                <a:gridCol w="7772400"/>
              </a:tblGrid>
              <a:tr h="990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19.7. КоАП РФ – «Непредставление сведений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algn="just"/>
                      <a:r>
                        <a:rPr lang="ru-RU" sz="1800" b="0" dirty="0" smtClean="0">
                          <a:solidFill>
                            <a:srgbClr val="000000"/>
                          </a:solidFill>
                          <a:latin typeface="+mn-lt"/>
                          <a:cs typeface="Times New Roman" panose="02020603050405020304" pitchFamily="18" charset="0"/>
                        </a:rPr>
                        <a:t>- непредставление или несвоевременное представление органу (должностному лицу), осуществляющему государственный контроль (надзор), сведений (информации), представление которых предусмотрено законом и необходим для осуществления этим органом (должностным лицом) его законной деятельности.</a:t>
                      </a:r>
                      <a:endParaRPr lang="ru-RU" sz="1800" b="0" dirty="0">
                        <a:solidFill>
                          <a:srgbClr val="000000"/>
                        </a:solidFill>
                        <a:latin typeface="+mn-lt"/>
                        <a:cs typeface="Times New Roman" panose="02020603050405020304" pitchFamily="18" charset="0"/>
                      </a:endParaRPr>
                    </a:p>
                  </a:txBody>
                  <a:tcPr/>
                </a:tc>
              </a:tr>
              <a:tr h="15240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ста до трехсот рублей; на должностных лиц - от трехсот до пятисот рублей; на юридических лиц - от трех тысяч до пяти тысяч рублей.</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053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5453661"/>
              </p:ext>
            </p:extLst>
          </p:nvPr>
        </p:nvGraphicFramePr>
        <p:xfrm>
          <a:off x="685800" y="419100"/>
          <a:ext cx="7924800" cy="4861560"/>
        </p:xfrm>
        <a:graphic>
          <a:graphicData uri="http://schemas.openxmlformats.org/drawingml/2006/table">
            <a:tbl>
              <a:tblPr firstRow="1" bandRow="1">
                <a:tableStyleId>{5C22544A-7EE6-4342-B048-85BDC9FD1C3A}</a:tableStyleId>
              </a:tblPr>
              <a:tblGrid>
                <a:gridCol w="3962400"/>
                <a:gridCol w="3962400"/>
              </a:tblGrid>
              <a:tr h="68580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00"/>
                          </a:solidFill>
                          <a:effectLst>
                            <a:outerShdw blurRad="38100" dist="38100" dir="2700000" algn="tl">
                              <a:srgbClr val="000000">
                                <a:alpha val="43137"/>
                              </a:srgbClr>
                            </a:outerShdw>
                          </a:effectLst>
                          <a:latin typeface="+mn-lt"/>
                          <a:ea typeface="+mn-ea"/>
                          <a:cs typeface="Times New Roman" panose="02020603050405020304" pitchFamily="18" charset="0"/>
                        </a:rPr>
                        <a:t>Основной причиной, по которой хозяйствующие субъекты допускали данные нарушения:</a:t>
                      </a:r>
                    </a:p>
                  </a:txBody>
                  <a:tcPr/>
                </a:tc>
                <a:tc hMerge="1">
                  <a:txBody>
                    <a:bodyPr/>
                    <a:lstStyle/>
                    <a:p>
                      <a:endParaRPr lang="ru-RU" sz="1400" b="0" dirty="0">
                        <a:solidFill>
                          <a:srgbClr val="000000"/>
                        </a:solidFill>
                        <a:latin typeface="Times New Roman" panose="02020603050405020304" pitchFamily="18" charset="0"/>
                        <a:cs typeface="Times New Roman" panose="02020603050405020304" pitchFamily="18" charset="0"/>
                      </a:endParaRPr>
                    </a:p>
                  </a:txBody>
                  <a:tcPr/>
                </a:tc>
              </a:tr>
              <a:tr h="2362200">
                <a:tc>
                  <a:txBody>
                    <a:bodyPr/>
                    <a:lstStyle/>
                    <a:p>
                      <a:r>
                        <a:rPr lang="ru-RU" sz="1600" b="0" dirty="0" smtClean="0">
                          <a:solidFill>
                            <a:srgbClr val="000000"/>
                          </a:solidFill>
                          <a:latin typeface="+mn-lt"/>
                          <a:cs typeface="Times New Roman" panose="02020603050405020304" pitchFamily="18" charset="0"/>
                        </a:rPr>
                        <a:t>- отсутствие подготовки руководителей организаций и специалистов в области охраны окружающей среды и экологической безопасности, ответственных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73 Федерального закона от 10.01.2002 № 7-ФЗ «Об охране окружающей среды».</a:t>
                      </a:r>
                      <a:endParaRPr lang="ru-RU" sz="1600" b="0" dirty="0">
                        <a:solidFill>
                          <a:srgbClr val="000000"/>
                        </a:solidFill>
                        <a:latin typeface="+mn-lt"/>
                        <a:cs typeface="Times New Roman" panose="02020603050405020304" pitchFamily="18" charset="0"/>
                      </a:endParaRPr>
                    </a:p>
                  </a:txBody>
                  <a:tcPr/>
                </a:tc>
              </a:tr>
              <a:tr h="990600">
                <a:tc>
                  <a:txBody>
                    <a:bodyPr/>
                    <a:lstStyle/>
                    <a:p>
                      <a:r>
                        <a:rPr lang="ru-RU" sz="1600" b="0" dirty="0" smtClean="0">
                          <a:solidFill>
                            <a:srgbClr val="000000"/>
                          </a:solidFill>
                          <a:latin typeface="+mn-lt"/>
                          <a:cs typeface="Times New Roman" panose="02020603050405020304" pitchFamily="18" charset="0"/>
                        </a:rPr>
                        <a:t>- недостаточное качество производственного экологического контроля.</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67 Федерального закона от 10.01.2002  № 7-ФЗ «Об охране окружающей среды». </a:t>
                      </a:r>
                      <a:endParaRPr lang="ru-RU" sz="1600" b="0" dirty="0">
                        <a:solidFill>
                          <a:srgbClr val="000000"/>
                        </a:solidFill>
                        <a:latin typeface="+mn-lt"/>
                        <a:cs typeface="Times New Roman" panose="02020603050405020304" pitchFamily="18" charset="0"/>
                      </a:endParaRPr>
                    </a:p>
                  </a:txBody>
                  <a:tcPr/>
                </a:tc>
              </a:tr>
              <a:tr h="370840">
                <a:tc gridSpan="2">
                  <a:txBody>
                    <a:bodyPr/>
                    <a:lstStyle/>
                    <a:p>
                      <a:pPr algn="just"/>
                      <a:r>
                        <a:rPr lang="ru-RU" sz="1600" b="0" dirty="0" smtClean="0">
                          <a:solidFill>
                            <a:srgbClr val="000000"/>
                          </a:solidFill>
                          <a:latin typeface="+mn-lt"/>
                          <a:cs typeface="Times New Roman" panose="02020603050405020304" pitchFamily="18" charset="0"/>
                        </a:rPr>
                        <a:t>Для предотвращения соответствующих нарушений необходимо повышение исполнительской дисциплины со стороны лиц, ответственных за охрану окружающей среды.</a:t>
                      </a:r>
                    </a:p>
                  </a:txBody>
                  <a:tcPr/>
                </a:tc>
                <a:tc hMerge="1">
                  <a:txBody>
                    <a:bodyPr/>
                    <a:lstStyle/>
                    <a:p>
                      <a:endParaRPr lang="ru-RU" sz="1600" b="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992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3" y="38100"/>
            <a:ext cx="506724" cy="858053"/>
          </a:xfrm>
          <a:prstGeom prst="rect">
            <a:avLst/>
          </a:prstGeom>
          <a:effectLst>
            <a:outerShdw blurRad="127000" sx="111000" sy="111000" algn="ctr" rotWithShape="0">
              <a:prstClr val="black">
                <a:alpha val="54000"/>
              </a:prstClr>
            </a:outerShdw>
          </a:effectLst>
        </p:spPr>
      </p:pic>
      <p:sp>
        <p:nvSpPr>
          <p:cNvPr id="2" name="TextBox 1"/>
          <p:cNvSpPr txBox="1"/>
          <p:nvPr/>
        </p:nvSpPr>
        <p:spPr>
          <a:xfrm>
            <a:off x="1371600" y="1714500"/>
            <a:ext cx="6629400" cy="2123658"/>
          </a:xfrm>
          <a:prstGeom prst="rect">
            <a:avLst/>
          </a:prstGeom>
          <a:noFill/>
        </p:spPr>
        <p:txBody>
          <a:bodyPr wrap="square" rtlCol="0">
            <a:spAutoFit/>
          </a:bodyPr>
          <a:lstStyle/>
          <a:p>
            <a:pPr algn="ctr"/>
            <a:r>
              <a:rPr lang="ru-RU" sz="6600" dirty="0" smtClean="0">
                <a:solidFill>
                  <a:srgbClr val="000000"/>
                </a:solidFill>
                <a:latin typeface="+mn-lt"/>
              </a:rPr>
              <a:t>СПАСИБО ЗА ВНИМАНИЕ!</a:t>
            </a:r>
            <a:endParaRPr lang="ru-RU" sz="6600" dirty="0">
              <a:solidFill>
                <a:srgbClr val="000000"/>
              </a:solidFill>
              <a:latin typeface="+mn-lt"/>
            </a:endParaRPr>
          </a:p>
        </p:txBody>
      </p:sp>
    </p:spTree>
    <p:extLst>
      <p:ext uri="{BB962C8B-B14F-4D97-AF65-F5344CB8AC3E}">
        <p14:creationId xmlns:p14="http://schemas.microsoft.com/office/powerpoint/2010/main" val="24073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080808"/>
                </a:solidFill>
              </a:rPr>
              <a:t>К объектам </a:t>
            </a:r>
            <a:r>
              <a:rPr lang="ru-RU" sz="2000" b="1" dirty="0">
                <a:solidFill>
                  <a:srgbClr val="080808"/>
                </a:solidFill>
              </a:rPr>
              <a:t>государственного </a:t>
            </a:r>
            <a:r>
              <a:rPr lang="ru-RU" sz="2000" b="1" dirty="0" smtClean="0">
                <a:solidFill>
                  <a:srgbClr val="080808"/>
                </a:solidFill>
              </a:rPr>
              <a:t>экологического контроля </a:t>
            </a:r>
            <a:r>
              <a:rPr lang="ru-RU" sz="2000" b="1" dirty="0">
                <a:solidFill>
                  <a:srgbClr val="080808"/>
                </a:solidFill>
              </a:rPr>
              <a:t>(надзора</a:t>
            </a:r>
            <a:r>
              <a:rPr lang="ru-RU" sz="2000" b="1" dirty="0" smtClean="0">
                <a:solidFill>
                  <a:srgbClr val="080808"/>
                </a:solidFill>
              </a:rPr>
              <a:t>) относятся:</a:t>
            </a:r>
            <a:endParaRPr lang="ru-RU" sz="2000" b="1" dirty="0">
              <a:solidFill>
                <a:srgbClr val="080808"/>
              </a:solidFill>
            </a:endParaRPr>
          </a:p>
        </p:txBody>
      </p:sp>
      <p:sp>
        <p:nvSpPr>
          <p:cNvPr id="3" name="Объект 2"/>
          <p:cNvSpPr>
            <a:spLocks noGrp="1"/>
          </p:cNvSpPr>
          <p:nvPr>
            <p:ph idx="1"/>
          </p:nvPr>
        </p:nvSpPr>
        <p:spPr>
          <a:xfrm>
            <a:off x="685800" y="1181100"/>
            <a:ext cx="7924800" cy="3886200"/>
          </a:xfrm>
        </p:spPr>
        <p:txBody>
          <a:bodyPr/>
          <a:lstStyle/>
          <a:p>
            <a:pPr marL="0" indent="0" algn="just">
              <a:lnSpc>
                <a:spcPct val="120000"/>
              </a:lnSpc>
              <a:spcAft>
                <a:spcPts val="400"/>
              </a:spcAft>
              <a:buNone/>
            </a:pPr>
            <a:r>
              <a:rPr lang="ru-RU" sz="1600" dirty="0" smtClean="0">
                <a:solidFill>
                  <a:srgbClr val="080808"/>
                </a:solidFill>
              </a:rPr>
              <a:t>   - </a:t>
            </a:r>
            <a:r>
              <a:rPr lang="ru-RU" sz="1650" dirty="0">
                <a:solidFill>
                  <a:srgbClr val="080808"/>
                </a:solidFill>
              </a:rPr>
              <a:t>деятельность, действия (бездействие) граждан и организаций, в рамках которых должны соблюдаться обязательные требования, в том числе предъявляемые к гражданам и организациям, осуществляющим деятельность, действия (бездействие</a:t>
            </a:r>
            <a:r>
              <a:rPr lang="ru-RU" sz="1650" dirty="0" smtClean="0">
                <a:solidFill>
                  <a:srgbClr val="080808"/>
                </a:solidFill>
              </a:rPr>
              <a:t>);</a:t>
            </a:r>
            <a:endParaRPr lang="ru-RU" sz="1650" dirty="0">
              <a:solidFill>
                <a:srgbClr val="080808"/>
              </a:solidFill>
            </a:endParaRPr>
          </a:p>
          <a:p>
            <a:pPr marL="0" indent="0" algn="just">
              <a:lnSpc>
                <a:spcPct val="120000"/>
              </a:lnSpc>
              <a:spcAft>
                <a:spcPts val="400"/>
              </a:spcAft>
              <a:buNone/>
            </a:pPr>
            <a:r>
              <a:rPr lang="ru-RU" sz="1650" dirty="0" smtClean="0">
                <a:solidFill>
                  <a:srgbClr val="080808"/>
                </a:solidFill>
              </a:rPr>
              <a:t>   - </a:t>
            </a:r>
            <a:r>
              <a:rPr lang="ru-RU" sz="1650" dirty="0">
                <a:solidFill>
                  <a:srgbClr val="080808"/>
                </a:solidFill>
              </a:rPr>
              <a:t>здания, помещения, сооружения, линейные объекты, в том числе объекты, оказывающие негативное воздействие на окружающую </a:t>
            </a:r>
            <a:r>
              <a:rPr lang="ru-RU" sz="1650" dirty="0" smtClean="0">
                <a:solidFill>
                  <a:srgbClr val="080808"/>
                </a:solidFill>
              </a:rPr>
              <a:t>среду (НВОС), </a:t>
            </a:r>
            <a:r>
              <a:rPr lang="ru-RU" sz="1650" dirty="0">
                <a:solidFill>
                  <a:srgbClr val="080808"/>
                </a:solidFill>
              </a:rPr>
              <a:t>территории, оборудование, устройства, предметы, материалы, транспортные средства и другие объекты, которыми граждане и организации владеют и (или) пользуются и к которым предъявляются обязательные требования;</a:t>
            </a:r>
          </a:p>
          <a:p>
            <a:pPr marL="0" indent="0" algn="just">
              <a:lnSpc>
                <a:spcPct val="120000"/>
              </a:lnSpc>
              <a:buNone/>
            </a:pPr>
            <a:r>
              <a:rPr lang="ru-RU" sz="1650" dirty="0" smtClean="0">
                <a:solidFill>
                  <a:srgbClr val="080808"/>
                </a:solidFill>
              </a:rPr>
              <a:t>   - </a:t>
            </a:r>
            <a:r>
              <a:rPr lang="ru-RU" sz="1650" dirty="0">
                <a:solidFill>
                  <a:srgbClr val="080808"/>
                </a:solidFill>
              </a:rPr>
              <a:t>природные и природно-антропогенные объекты, не находящиеся во владении (и) или пользовании граждан или организаций, к которым предъявляются обязательные </a:t>
            </a:r>
            <a:r>
              <a:rPr lang="ru-RU" sz="1650" dirty="0" smtClean="0">
                <a:solidFill>
                  <a:srgbClr val="080808"/>
                </a:solidFill>
              </a:rPr>
              <a:t>требования.</a:t>
            </a:r>
            <a:endParaRPr lang="ru-RU" sz="1650" dirty="0">
              <a:solidFill>
                <a:srgbClr val="080808"/>
              </a:solidFill>
            </a:endParaRPr>
          </a:p>
        </p:txBody>
      </p:sp>
    </p:spTree>
    <p:extLst>
      <p:ext uri="{BB962C8B-B14F-4D97-AF65-F5344CB8AC3E}">
        <p14:creationId xmlns:p14="http://schemas.microsoft.com/office/powerpoint/2010/main" val="37007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266700"/>
            <a:ext cx="8229600" cy="5105400"/>
          </a:xfrm>
        </p:spPr>
        <p:txBody>
          <a:bodyPr/>
          <a:lstStyle/>
          <a:p>
            <a:pPr marL="0" indent="0" algn="just">
              <a:spcBef>
                <a:spcPts val="0"/>
              </a:spcBef>
              <a:spcAft>
                <a:spcPts val="600"/>
              </a:spcAft>
              <a:buNone/>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Предметом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государственного экологического контроля (надзора) является соблюдение гражданами и организациями обязательных требований в области охраны окружающей среды, включая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требования, содержащиеся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разрешительных документах и установленные в соответствии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Водным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кодексом Российской Федерации,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законом от 10.01.2002 № 7-ФЗ "Об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охране окружающей среды",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законом от 24.06.1998 № 89-ФЗ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 отходах производства и потребления",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законом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04.05.1999 № 96-ФЗ "Об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охране атмосферного воздуха" и принятыми в соответствии с ними иными нормативными правовыми актами Российской Федерации, законами и иными нормативными правовыми актами субъекта Российской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Федерации.</a:t>
            </a:r>
          </a:p>
        </p:txBody>
      </p:sp>
    </p:spTree>
    <p:extLst>
      <p:ext uri="{BB962C8B-B14F-4D97-AF65-F5344CB8AC3E}">
        <p14:creationId xmlns:p14="http://schemas.microsoft.com/office/powerpoint/2010/main" val="126224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266700"/>
            <a:ext cx="8382000" cy="5181600"/>
          </a:xfrm>
        </p:spPr>
        <p:txBody>
          <a:bodyPr/>
          <a:lstStyle/>
          <a:p>
            <a:pPr marL="0" indent="0" algn="ctr">
              <a:lnSpc>
                <a:spcPct val="110000"/>
              </a:lnSpc>
              <a:spcAft>
                <a:spcPts val="600"/>
              </a:spcAft>
              <a:buNone/>
            </a:pPr>
            <a:r>
              <a:rPr lang="ru-RU" sz="2000" b="1" dirty="0" smtClean="0">
                <a:solidFill>
                  <a:srgbClr val="080808"/>
                </a:solidFill>
                <a:effectLst/>
              </a:rPr>
              <a:t>К </a:t>
            </a:r>
            <a:r>
              <a:rPr lang="ru-RU" sz="2000" b="1" dirty="0">
                <a:solidFill>
                  <a:srgbClr val="080808"/>
                </a:solidFill>
                <a:effectLst/>
              </a:rPr>
              <a:t>разрешительным </a:t>
            </a:r>
            <a:r>
              <a:rPr lang="ru-RU" sz="2000" b="1" dirty="0" smtClean="0">
                <a:solidFill>
                  <a:srgbClr val="080808"/>
                </a:solidFill>
                <a:effectLst/>
              </a:rPr>
              <a:t>документам </a:t>
            </a:r>
            <a:r>
              <a:rPr lang="ru-RU" sz="2000" b="1" dirty="0">
                <a:solidFill>
                  <a:srgbClr val="080808"/>
                </a:solidFill>
                <a:effectLst/>
              </a:rPr>
              <a:t>относятся:</a:t>
            </a:r>
          </a:p>
          <a:p>
            <a:pPr marL="0" indent="0" algn="just">
              <a:lnSpc>
                <a:spcPct val="110000"/>
              </a:lnSpc>
              <a:buNone/>
            </a:pPr>
            <a:r>
              <a:rPr lang="ru-RU" sz="1400" b="1" dirty="0" smtClean="0">
                <a:solidFill>
                  <a:srgbClr val="080808"/>
                </a:solidFill>
                <a:effectLst/>
              </a:rPr>
              <a:t>- </a:t>
            </a:r>
            <a:r>
              <a:rPr lang="ru-RU" sz="1500" b="1" dirty="0" smtClean="0">
                <a:solidFill>
                  <a:srgbClr val="080808"/>
                </a:solidFill>
                <a:effectLst/>
              </a:rPr>
              <a:t>разрешение </a:t>
            </a:r>
            <a:r>
              <a:rPr lang="ru-RU" sz="1500" b="1" dirty="0">
                <a:solidFill>
                  <a:srgbClr val="080808"/>
                </a:solidFill>
                <a:effectLst/>
              </a:rPr>
              <a:t>на сбросы загрязняющих веществ (за исключением радиоактивных веществ) и микроорганизмов в водные объекты, лимиты на сбросы загрязняющих веществ;</a:t>
            </a:r>
          </a:p>
          <a:p>
            <a:pPr marL="0" indent="0" algn="just">
              <a:lnSpc>
                <a:spcPct val="110000"/>
              </a:lnSpc>
              <a:buNone/>
            </a:pPr>
            <a:r>
              <a:rPr lang="ru-RU" sz="1500" b="1" dirty="0" smtClean="0">
                <a:solidFill>
                  <a:srgbClr val="080808"/>
                </a:solidFill>
                <a:effectLst/>
              </a:rPr>
              <a:t>- установленные </a:t>
            </a:r>
            <a:r>
              <a:rPr lang="ru-RU" sz="1500" b="1" dirty="0">
                <a:solidFill>
                  <a:srgbClr val="080808"/>
                </a:solidFill>
                <a:effectLst/>
              </a:rPr>
              <a:t>нормативы допустимых выбросов, временно разрешенные выбросы, разрешение на выбросы загрязняющих веществ в атмосферный воздух (за исключением радиоактивных);</a:t>
            </a:r>
          </a:p>
          <a:p>
            <a:pPr marL="0" indent="0" algn="just">
              <a:lnSpc>
                <a:spcPct val="110000"/>
              </a:lnSpc>
              <a:buNone/>
            </a:pPr>
            <a:r>
              <a:rPr lang="ru-RU" sz="1500" b="1" dirty="0" smtClean="0">
                <a:solidFill>
                  <a:srgbClr val="080808"/>
                </a:solidFill>
                <a:effectLst/>
              </a:rPr>
              <a:t>- утвержденные </a:t>
            </a:r>
            <a:r>
              <a:rPr lang="ru-RU" sz="1500" b="1" dirty="0">
                <a:solidFill>
                  <a:srgbClr val="080808"/>
                </a:solidFill>
                <a:effectLst/>
              </a:rPr>
              <a:t>нормативы допустимых сбросов веществ (за исключением радиоактивных веществ) и микроорганизмов в водные объекты для водопользователей;</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 постановке </a:t>
            </a:r>
            <a:r>
              <a:rPr lang="ru-RU" sz="1500" b="1" dirty="0" smtClean="0">
                <a:solidFill>
                  <a:srgbClr val="080808"/>
                </a:solidFill>
                <a:effectLst/>
              </a:rPr>
              <a:t>объекта</a:t>
            </a:r>
            <a:r>
              <a:rPr lang="ru-RU" sz="1500" b="1" dirty="0">
                <a:solidFill>
                  <a:srgbClr val="080808"/>
                </a:solidFill>
                <a:effectLst/>
              </a:rPr>
              <a:t> </a:t>
            </a:r>
            <a:r>
              <a:rPr lang="ru-RU" sz="1500" b="1" dirty="0" smtClean="0">
                <a:solidFill>
                  <a:srgbClr val="080808"/>
                </a:solidFill>
                <a:effectLst/>
              </a:rPr>
              <a:t>НВОС </a:t>
            </a:r>
            <a:r>
              <a:rPr lang="ru-RU" sz="1500" b="1" dirty="0">
                <a:solidFill>
                  <a:srgbClr val="080808"/>
                </a:solidFill>
                <a:effectLst/>
              </a:rPr>
              <a:t>на государственный учет;</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об актуализации сведений об объекте, оказывающем негативное воздействие на окружающую среду;</a:t>
            </a:r>
          </a:p>
          <a:p>
            <a:pPr marL="0" indent="0" algn="just">
              <a:lnSpc>
                <a:spcPct val="110000"/>
              </a:lnSpc>
              <a:buNone/>
            </a:pPr>
            <a:r>
              <a:rPr lang="ru-RU" sz="1500" b="1" dirty="0" smtClean="0">
                <a:solidFill>
                  <a:srgbClr val="080808"/>
                </a:solidFill>
                <a:effectLst/>
              </a:rPr>
              <a:t>- договор </a:t>
            </a:r>
            <a:r>
              <a:rPr lang="ru-RU" sz="1500" b="1" dirty="0">
                <a:solidFill>
                  <a:srgbClr val="080808"/>
                </a:solidFill>
                <a:effectLst/>
              </a:rPr>
              <a:t>водопользования;</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предоставлении водного объекта в пользование;</a:t>
            </a:r>
          </a:p>
          <a:p>
            <a:pPr marL="0" indent="0" algn="just">
              <a:lnSpc>
                <a:spcPct val="110000"/>
              </a:lnSpc>
              <a:buNone/>
            </a:pPr>
            <a:r>
              <a:rPr lang="ru-RU" sz="1500" b="1" dirty="0" smtClean="0">
                <a:solidFill>
                  <a:srgbClr val="080808"/>
                </a:solidFill>
                <a:effectLst/>
              </a:rPr>
              <a:t>- согласование </a:t>
            </a:r>
            <a:r>
              <a:rPr lang="ru-RU" sz="1500" b="1" dirty="0">
                <a:solidFill>
                  <a:srgbClr val="080808"/>
                </a:solidFill>
                <a:effectLst/>
              </a:rPr>
              <a:t>мероприятий по уменьшению выбросов загрязняющих веществ в атмосферный воздух в периоды неблагоприятных метеорологических условий;</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подтверждении отнесения отходов к конкретному классу опасности</a:t>
            </a:r>
            <a:r>
              <a:rPr lang="ru-RU" sz="1500" b="1" dirty="0" smtClean="0">
                <a:solidFill>
                  <a:srgbClr val="080808"/>
                </a:solidFill>
                <a:effectLst/>
              </a:rPr>
              <a:t>.</a:t>
            </a:r>
            <a:endParaRPr lang="ru-RU" sz="1500" b="1" dirty="0">
              <a:solidFill>
                <a:srgbClr val="080808"/>
              </a:solidFill>
              <a:effectLst/>
            </a:endParaRPr>
          </a:p>
        </p:txBody>
      </p:sp>
    </p:spTree>
    <p:extLst>
      <p:ext uri="{BB962C8B-B14F-4D97-AF65-F5344CB8AC3E}">
        <p14:creationId xmlns:p14="http://schemas.microsoft.com/office/powerpoint/2010/main" val="291275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04800" y="190500"/>
            <a:ext cx="8534400" cy="5257800"/>
          </a:xfrm>
        </p:spPr>
        <p:txBody>
          <a:bodyPr/>
          <a:lstStyle/>
          <a:p>
            <a:pPr marL="0" indent="0" algn="ctr">
              <a:spcAft>
                <a:spcPts val="12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Реализация </a:t>
            </a:r>
            <a:r>
              <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rPr>
              <a:t>мероприятий по переданным отдельным государственным полномочиям в сфере охраны окружающей среды осуществляется Департаментом городского хозяйства и экологии Администрации городского округа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в виде:</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к</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онтрольных (надзорных) мероприятий (плановых и внеплановых);</a:t>
            </a:r>
          </a:p>
          <a:p>
            <a:pPr algn="just">
              <a:spcAft>
                <a:spcPts val="12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п</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рофилактических мероприятий.</a:t>
            </a:r>
            <a:endParaRPr lang="ru-RU" sz="1800" dirty="0" smtClean="0">
              <a:solidFill>
                <a:srgbClr val="000000"/>
              </a:solidFill>
            </a:endParaRPr>
          </a:p>
          <a:p>
            <a:pPr marL="0" indent="0" algn="ctr">
              <a:spcAft>
                <a:spcPts val="1200"/>
              </a:spcAft>
              <a:buNone/>
            </a:pPr>
            <a:r>
              <a:rPr lang="ru-RU" sz="2400" b="1" dirty="0" smtClean="0">
                <a:solidFill>
                  <a:srgbClr val="000000"/>
                </a:solidFill>
              </a:rPr>
              <a:t>Контрольные </a:t>
            </a:r>
            <a:r>
              <a:rPr lang="ru-RU" sz="2400" b="1" dirty="0">
                <a:solidFill>
                  <a:srgbClr val="000000"/>
                </a:solidFill>
              </a:rPr>
              <a:t>(</a:t>
            </a:r>
            <a:r>
              <a:rPr lang="ru-RU" sz="2400" b="1" dirty="0" smtClean="0">
                <a:solidFill>
                  <a:srgbClr val="000000"/>
                </a:solidFill>
              </a:rPr>
              <a:t>надзорные) мероприятия:</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rPr>
              <a:t>с взаимодействием с контролируемым лицом (требуется согласование с прокуратурой);</a:t>
            </a:r>
          </a:p>
          <a:p>
            <a:pPr algn="just"/>
            <a:r>
              <a:rPr lang="ru-RU" sz="2000" dirty="0">
                <a:solidFill>
                  <a:srgbClr val="000000"/>
                </a:solidFill>
                <a:effectLst>
                  <a:outerShdw blurRad="38100" dist="38100" dir="2700000" algn="tl">
                    <a:srgbClr val="000000">
                      <a:alpha val="43137"/>
                    </a:srgbClr>
                  </a:outerShdw>
                </a:effectLst>
              </a:rPr>
              <a:t>без взаимодействия с контролируемым лицом (не требуется согласования с прокуратурой).</a:t>
            </a:r>
          </a:p>
          <a:p>
            <a:pPr marL="0" indent="0" algn="just">
              <a:spcAft>
                <a:spcPts val="600"/>
              </a:spcAft>
              <a:buNone/>
            </a:pP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gn="just">
              <a:buNone/>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a:t>
            </a:r>
            <a:endParaRPr lang="ru-RU" sz="20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2829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334000"/>
          </a:xfrm>
        </p:spPr>
        <p:txBody>
          <a:bodyPr/>
          <a:lstStyle/>
          <a:p>
            <a:pPr marL="0" indent="0" algn="ctr">
              <a:spcAft>
                <a:spcPts val="600"/>
              </a:spcAft>
              <a:buNone/>
            </a:pPr>
            <a:r>
              <a:rPr lang="ru-RU" sz="1600" dirty="0">
                <a:solidFill>
                  <a:srgbClr val="000000"/>
                </a:solidFill>
              </a:rPr>
              <a:t>	</a:t>
            </a:r>
            <a:r>
              <a:rPr lang="ru-RU" sz="2200" b="1" dirty="0" smtClean="0">
                <a:solidFill>
                  <a:srgbClr val="000000"/>
                </a:solidFill>
                <a:effectLst>
                  <a:outerShdw blurRad="38100" dist="38100" dir="2700000" algn="tl">
                    <a:srgbClr val="000000">
                      <a:alpha val="43137"/>
                    </a:srgbClr>
                  </a:outerShdw>
                </a:effectLst>
              </a:rPr>
              <a:t>Взаимодействие </a:t>
            </a:r>
            <a:r>
              <a:rPr lang="ru-RU" sz="2200" b="1" dirty="0">
                <a:solidFill>
                  <a:srgbClr val="000000"/>
                </a:solidFill>
                <a:effectLst>
                  <a:outerShdw blurRad="38100" dist="38100" dir="2700000" algn="tl">
                    <a:srgbClr val="000000">
                      <a:alpha val="43137"/>
                    </a:srgbClr>
                  </a:outerShdw>
                </a:effectLst>
              </a:rPr>
              <a:t>с контролируемым лицом осуществляется при проведении следующих контрольных (надзорных) мероприятий:</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инспекционный визит;</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рейдовый осмотр;</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документарная проверка;</a:t>
            </a:r>
          </a:p>
          <a:p>
            <a:pPr>
              <a:spcAft>
                <a:spcPts val="1200"/>
              </a:spcAft>
            </a:pPr>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выездная проверка.</a:t>
            </a:r>
          </a:p>
          <a:p>
            <a:pPr marL="0" indent="0" algn="ctr">
              <a:spcAft>
                <a:spcPts val="600"/>
              </a:spcAft>
              <a:buNone/>
            </a:pPr>
            <a:r>
              <a:rPr lang="ru-RU" sz="2200" dirty="0">
                <a:solidFill>
                  <a:srgbClr val="000000"/>
                </a:solidFill>
                <a:effectLst>
                  <a:outerShdw blurRad="38100" dist="38100" dir="2700000" algn="tl">
                    <a:srgbClr val="000000">
                      <a:alpha val="43137"/>
                    </a:srgbClr>
                  </a:outerShdw>
                </a:effectLst>
              </a:rPr>
              <a:t>	</a:t>
            </a:r>
            <a:r>
              <a:rPr lang="ru-RU" sz="2200" b="1" dirty="0" smtClean="0">
                <a:solidFill>
                  <a:srgbClr val="000000"/>
                </a:solidFill>
                <a:effectLst>
                  <a:outerShdw blurRad="38100" dist="38100" dir="2700000" algn="tl">
                    <a:srgbClr val="000000">
                      <a:alpha val="43137"/>
                    </a:srgbClr>
                  </a:outerShdw>
                </a:effectLst>
              </a:rPr>
              <a:t>Без </a:t>
            </a:r>
            <a:r>
              <a:rPr lang="ru-RU" sz="2200" b="1" dirty="0">
                <a:solidFill>
                  <a:srgbClr val="000000"/>
                </a:solidFill>
                <a:effectLst>
                  <a:outerShdw blurRad="38100" dist="38100" dir="2700000" algn="tl">
                    <a:srgbClr val="000000">
                      <a:alpha val="43137"/>
                    </a:srgbClr>
                  </a:outerShdw>
                </a:effectLst>
              </a:rPr>
              <a:t>взаимодействия с контролируемым лицом проводятся следующие контрольные (надзорные) мероприятия:</a:t>
            </a:r>
          </a:p>
          <a:p>
            <a:r>
              <a:rPr lang="ru-RU" sz="2200" dirty="0" smtClean="0">
                <a:solidFill>
                  <a:srgbClr val="000000"/>
                </a:solidFill>
                <a:effectLst>
                  <a:outerShdw blurRad="38100" dist="38100" dir="2700000" algn="tl">
                    <a:srgbClr val="000000">
                      <a:alpha val="43137"/>
                    </a:srgbClr>
                  </a:outerShdw>
                </a:effectLst>
              </a:rPr>
              <a:t>наблюдение </a:t>
            </a:r>
            <a:r>
              <a:rPr lang="ru-RU" sz="2200" dirty="0">
                <a:solidFill>
                  <a:srgbClr val="000000"/>
                </a:solidFill>
                <a:effectLst>
                  <a:outerShdw blurRad="38100" dist="38100" dir="2700000" algn="tl">
                    <a:srgbClr val="000000">
                      <a:alpha val="43137"/>
                    </a:srgbClr>
                  </a:outerShdw>
                </a:effectLst>
              </a:rPr>
              <a:t>за соблюдением обязательных требований;</a:t>
            </a:r>
          </a:p>
          <a:p>
            <a:r>
              <a:rPr lang="ru-RU" sz="2200" dirty="0" smtClean="0">
                <a:solidFill>
                  <a:srgbClr val="000000"/>
                </a:solidFill>
                <a:effectLst>
                  <a:outerShdw blurRad="38100" dist="38100" dir="2700000" algn="tl">
                    <a:srgbClr val="000000">
                      <a:alpha val="43137"/>
                    </a:srgbClr>
                  </a:outerShdw>
                </a:effectLst>
              </a:rPr>
              <a:t>выездное </a:t>
            </a:r>
            <a:r>
              <a:rPr lang="ru-RU" sz="2200" dirty="0">
                <a:solidFill>
                  <a:srgbClr val="000000"/>
                </a:solidFill>
                <a:effectLst>
                  <a:outerShdw blurRad="38100" dist="38100" dir="2700000" algn="tl">
                    <a:srgbClr val="000000">
                      <a:alpha val="43137"/>
                    </a:srgbClr>
                  </a:outerShdw>
                </a:effectLst>
              </a:rPr>
              <a:t>обследование.</a:t>
            </a:r>
          </a:p>
          <a:p>
            <a:pPr marL="0" indent="0">
              <a:buNone/>
            </a:pPr>
            <a:endParaRPr lang="ru-RU" dirty="0"/>
          </a:p>
        </p:txBody>
      </p:sp>
    </p:spTree>
    <p:extLst>
      <p:ext uri="{BB962C8B-B14F-4D97-AF65-F5344CB8AC3E}">
        <p14:creationId xmlns:p14="http://schemas.microsoft.com/office/powerpoint/2010/main" val="3622018532"/>
      </p:ext>
    </p:extLst>
  </p:cSld>
  <p:clrMapOvr>
    <a:masterClrMapping/>
  </p:clrMapOvr>
</p:sld>
</file>

<file path=ppt/theme/theme1.xml><?xml version="1.0" encoding="utf-8"?>
<a:theme xmlns:a="http://schemas.openxmlformats.org/drawingml/2006/main" name="Тема Office">
  <a:themeElements>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10180</TotalTime>
  <Words>3636</Words>
  <Application>Microsoft Office PowerPoint</Application>
  <PresentationFormat>Экран (16:10)</PresentationFormat>
  <Paragraphs>262</Paragraphs>
  <Slides>42</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 за 9 месяцев 2023 года</vt:lpstr>
      <vt:lpstr>Презентация PowerPoint</vt:lpstr>
      <vt:lpstr>Презентация PowerPoint</vt:lpstr>
      <vt:lpstr>Региональный государственный экологический контроль (надзор) осуществляется в рамках </vt:lpstr>
      <vt:lpstr>К объектам государственного экологического контроля (надзора) относятся:</vt:lpstr>
      <vt:lpstr>Презентация PowerPoint</vt:lpstr>
      <vt:lpstr>Презентация PowerPoint</vt:lpstr>
      <vt:lpstr>Презентация PowerPoint</vt:lpstr>
      <vt:lpstr>Презентация PowerPoint</vt:lpstr>
      <vt:lpstr>Презентация PowerPoint</vt:lpstr>
      <vt:lpstr>Особенности проведения плановых проверок в 2023 году</vt:lpstr>
      <vt:lpstr>Всего надзорных мероприятий:</vt:lpstr>
      <vt:lpstr> Всего по итогам надзорных мероприятий за 2023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Категории объектов, оказывающих негативное воздействие на окружающую среду (НВОС)</vt:lpstr>
      <vt:lpstr>Реестр объектов оказывающих негативное воздействие на окружающую среду</vt:lpstr>
      <vt:lpstr>Презентация PowerPoint</vt:lpstr>
      <vt:lpstr>Для объектов II категории негативного воздействия предусмотрены следующие требования:</vt:lpstr>
      <vt:lpstr>Для объектов III категории негативного воздействия предусмотрено:</vt:lpstr>
      <vt:lpstr>Для объектов IV категории негативного воздействия предусмотрен список требований:</vt:lpstr>
      <vt:lpstr>Наиболее часто встречающиеся составы административных нарушений в сфере охраны окружающей среды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 Сергей Сергеевич</dc:creator>
  <cp:lastModifiedBy>1</cp:lastModifiedBy>
  <cp:revision>889</cp:revision>
  <cp:lastPrinted>2023-03-15T06:10:26Z</cp:lastPrinted>
  <dcterms:created xsi:type="dcterms:W3CDTF">1999-12-02T05:36:26Z</dcterms:created>
  <dcterms:modified xsi:type="dcterms:W3CDTF">2023-11-10T04:59:37Z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TC011408041049</vt:lpwstr>
  </property>
</Properties>
</file>