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9" r:id="rId3"/>
    <p:sldId id="268" r:id="rId4"/>
    <p:sldId id="275" r:id="rId5"/>
    <p:sldId id="276" r:id="rId6"/>
    <p:sldId id="277" r:id="rId7"/>
    <p:sldId id="278" r:id="rId8"/>
    <p:sldId id="283" r:id="rId9"/>
    <p:sldId id="282" r:id="rId10"/>
  </p:sldIdLst>
  <p:sldSz cx="9720263" cy="6480175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5" autoAdjust="0"/>
  </p:normalViewPr>
  <p:slideViewPr>
    <p:cSldViewPr>
      <p:cViewPr>
        <p:scale>
          <a:sx n="80" d="100"/>
          <a:sy n="80" d="100"/>
        </p:scale>
        <p:origin x="-82" y="-125"/>
      </p:cViewPr>
      <p:guideLst>
        <p:guide orient="horz" pos="2041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3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22325" y="954088"/>
            <a:ext cx="515302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Заметки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1052513" y="4722813"/>
            <a:ext cx="469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8675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n-US" sz="2400">
        <a:solidFill>
          <a:srgbClr val="000000"/>
        </a:solidFill>
        <a:latin typeface="Thorndale" pitchFamily="18"/>
        <a:ea typeface="Arial Unicode MS" pitchFamily="34" charset="-128"/>
        <a:cs typeface="Arial Unicode MS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291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>
              <a:latin typeface="Thorndale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54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315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>
              <a:latin typeface="Thorndale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784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39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>
              <a:latin typeface="Thorndale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37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>
              <a:latin typeface="Thorndale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93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>
              <a:latin typeface="Thorndale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84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1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>
              <a:latin typeface="Thorndale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86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>
              <a:latin typeface="Thorndale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59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569089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57808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6563" y="782638"/>
            <a:ext cx="1920875" cy="500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20763" y="782638"/>
            <a:ext cx="5613400" cy="500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812728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988896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942892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0763" y="1960563"/>
            <a:ext cx="3767137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0300" y="1960563"/>
            <a:ext cx="3767138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560367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300037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623885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96667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014581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29553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"/>
          <p:cNvSpPr>
            <a:spLocks noChangeArrowheads="1"/>
          </p:cNvSpPr>
          <p:nvPr/>
        </p:nvSpPr>
        <p:spPr bwMode="auto">
          <a:xfrm>
            <a:off x="720725" y="1801813"/>
            <a:ext cx="8637588" cy="4316412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>
              <a:defRPr/>
            </a:pPr>
            <a:endParaRPr lang="en-US" altLang="ru-RU" sz="2400">
              <a:solidFill>
                <a:srgbClr val="000000"/>
              </a:solidFill>
              <a:latin typeface="Thorndale"/>
              <a:ea typeface="HG Mincho Light J"/>
              <a:cs typeface="Arial Unicode MS" pitchFamily="34" charset="-128"/>
            </a:endParaRPr>
          </a:p>
        </p:txBody>
      </p:sp>
      <p:sp>
        <p:nvSpPr>
          <p:cNvPr id="1027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1020763" y="782638"/>
            <a:ext cx="76866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/>
          </a:p>
        </p:txBody>
      </p:sp>
      <p:sp>
        <p:nvSpPr>
          <p:cNvPr id="1028" name="Текст 3"/>
          <p:cNvSpPr txBox="1">
            <a:spLocks noGrp="1"/>
          </p:cNvSpPr>
          <p:nvPr>
            <p:ph type="body" idx="1"/>
          </p:nvPr>
        </p:nvSpPr>
        <p:spPr bwMode="auto">
          <a:xfrm>
            <a:off x="1020763" y="1960563"/>
            <a:ext cx="76866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360363"/>
            <a:ext cx="161925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173288"/>
            <a:ext cx="161925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363" y="1249363"/>
            <a:ext cx="161925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>
          <a:solidFill>
            <a:srgbClr val="333333"/>
          </a:solidFill>
          <a:latin typeface="Albany" pitchFamily="34"/>
          <a:ea typeface="Arial Unicode MS" pitchFamily="34" charset="-128"/>
          <a:cs typeface="Arial Unicode M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sz="3200">
          <a:solidFill>
            <a:srgbClr val="000000"/>
          </a:solidFill>
          <a:latin typeface="Albany" pitchFamily="34"/>
          <a:ea typeface="Arial Unicode MS" pitchFamily="34" charset="-128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360488" y="1798638"/>
            <a:ext cx="7964487" cy="3529012"/>
          </a:xfrm>
        </p:spPr>
        <p:txBody>
          <a:bodyPr anchor="ctr"/>
          <a:lstStyle/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актуализируется порядок содержания и обслуживания внутридомового и внутриквартирного газового оборудования</a:t>
            </a:r>
          </a:p>
          <a:p>
            <a:pPr marL="0" indent="0" algn="ctr">
              <a:buFontTx/>
              <a:buNone/>
            </a:pPr>
            <a:endParaRPr altLang="ru-RU" sz="3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HG Mincho Light J"/>
              <a:cs typeface="Arial" pitchFamily="34" charset="0"/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205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425" y="71438"/>
            <a:ext cx="3395663" cy="1690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D33BFB2-D53E-7E8A-EE71-6FB1BF4F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868" y="1780631"/>
            <a:ext cx="5256584" cy="43448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3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410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D32413-8397-0858-B002-1B89AB895D95}"/>
              </a:ext>
            </a:extLst>
          </p:cNvPr>
          <p:cNvSpPr txBox="1"/>
          <p:nvPr/>
        </p:nvSpPr>
        <p:spPr>
          <a:xfrm>
            <a:off x="1763787" y="1798676"/>
            <a:ext cx="66618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2A2C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0" i="0" dirty="0">
                <a:solidFill>
                  <a:srgbClr val="2A2C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ехническое обслуживание внутридомового и внутриквартирного газового оборудования в одном многоквартирном доме вправе осуществлять </a:t>
            </a:r>
            <a:r>
              <a:rPr lang="ru-RU" sz="3000" b="1" i="0" dirty="0">
                <a:solidFill>
                  <a:srgbClr val="2A2C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одна</a:t>
            </a:r>
            <a:r>
              <a:rPr lang="ru-RU" sz="3000" b="0" i="0" dirty="0">
                <a:solidFill>
                  <a:srgbClr val="2A2C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специализированная организация.</a:t>
            </a:r>
          </a:p>
          <a:p>
            <a:pPr algn="ctr"/>
            <a:endParaRPr lang="ru-RU" sz="3000" dirty="0">
              <a:solidFill>
                <a:srgbClr val="2A2C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0" i="0" dirty="0">
                <a:solidFill>
                  <a:srgbClr val="2A2C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Такой организацией является газораспределительная организация.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4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F4E7A6-717B-7F24-DDA5-17209CEFA3A6}"/>
              </a:ext>
            </a:extLst>
          </p:cNvPr>
          <p:cNvSpPr txBox="1"/>
          <p:nvPr/>
        </p:nvSpPr>
        <p:spPr>
          <a:xfrm>
            <a:off x="755650" y="2101215"/>
            <a:ext cx="835327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30.11.2023 г. ТСЖ, ЖСК, ЖК должны внести в свои уставы изменения, прямо предусматривающие обязанность ТСЖ, ЖСК, ЖК заключить со специализированной организацией и наделенной исключительным правом на осуществление деятельности по техническому обслуживанию и ремонту внутридомового и (или) внутриквартирного газового оборудования, договор о техническом обслуживании и ремонте внутридомового газового оборудования в многоквартирном доме (если такое оборудование установлено).</a:t>
            </a:r>
          </a:p>
          <a:p>
            <a:pPr indent="4572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Аналогичные изменения до 30.11.2023 должны быть внесены управляющими организациями в действующие договоры управления.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5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615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F79A31-CBF6-706D-5B6F-326CB67C4325}"/>
              </a:ext>
            </a:extLst>
          </p:cNvPr>
          <p:cNvSpPr txBox="1"/>
          <p:nvPr/>
        </p:nvSpPr>
        <p:spPr>
          <a:xfrm>
            <a:off x="755650" y="2091382"/>
            <a:ext cx="84249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каждый собственник помещения в МКД обязан заключить договор с единой компанией, которая будет обслуживать всё газовое оборудование в доме.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собственников (пользователя) помещений договор о ТО ВКГО может быть подписан в их интересах управляющей компанией (ТСЖ, ЖСК, ЖК) на основании протокола общего собрания собственников помещений в многоквартирном доме, на  котором принято соответствующее решение.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6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717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33DE53-103A-CE93-568A-43B1335F2ABF}"/>
              </a:ext>
            </a:extLst>
          </p:cNvPr>
          <p:cNvSpPr txBox="1"/>
          <p:nvPr/>
        </p:nvSpPr>
        <p:spPr>
          <a:xfrm>
            <a:off x="1187723" y="187232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вопросы повестки ОСС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683" y="2351857"/>
            <a:ext cx="84972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-Заключение договора от имени всех собственников помещения многоквартирного дома со специализированной организацией  на техническое обслуживание внутриквартирного газового оборудования.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-Наделение председателя совета многоквартирного дома правом подписи договора со специализированной организацией  на техническое обслуживание внутриквартирного газового оборудования.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-Заключение договора от имени всех собственников помещения многоквартирного дома со специализированной организацией  на техническое обслуживание внутриквартирного газового оборудования.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-Наделение управляющей организации правом подписи от имени всех собственников помещений многоквартирного дома договора со специализированной организацией  на техническое обслуживание внутриквартирного газового оборудования.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7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1FF5C8-11DA-A090-7A2A-22909DCFBBE8}"/>
              </a:ext>
            </a:extLst>
          </p:cNvPr>
          <p:cNvSpPr txBox="1"/>
          <p:nvPr/>
        </p:nvSpPr>
        <p:spPr>
          <a:xfrm>
            <a:off x="762253" y="2015951"/>
            <a:ext cx="5585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договора о ТО ВДГО/ВКГО является основанием для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приостановления подачи газа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D49C18-640D-3905-8EF5-F69CE21DC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471" y="3937152"/>
            <a:ext cx="3214099" cy="208916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A6A7BDE-4ED5-563A-636B-D45208A9FEC2}"/>
              </a:ext>
            </a:extLst>
          </p:cNvPr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E1F106D3-353F-92E4-6863-FB9182522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7B3907-0EC4-E32B-6C89-A63160E9CD7B}"/>
              </a:ext>
            </a:extLst>
          </p:cNvPr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739817-4EC9-7477-27ED-EA8FBDEAA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259" y="85650"/>
            <a:ext cx="3389670" cy="1688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4928EB-95E2-0D5A-97E2-2664ECD79E2B}"/>
              </a:ext>
            </a:extLst>
          </p:cNvPr>
          <p:cNvSpPr txBox="1"/>
          <p:nvPr/>
        </p:nvSpPr>
        <p:spPr>
          <a:xfrm>
            <a:off x="899691" y="1905594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НПА: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18.03.2023 № 71-ФЗ вносятся изменения в ЖК РФ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29.05.2023 № 859 внесены изменения в ПП РФ № 410, № 290, № 1110 и Правила № 354.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изменения ступают в силу с 1 сентября 2023 года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72733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5" y="28653"/>
            <a:ext cx="33956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54" y="61645"/>
            <a:ext cx="7191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17" y="426878"/>
            <a:ext cx="262096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1" y="61645"/>
            <a:ext cx="338931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675" y="2231975"/>
            <a:ext cx="8596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полезную и достоверную информацию о деятельности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ГЖИ Самарской области Вы можете в: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-канале : 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https://t.me/GZHISamara2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https://vk.com/public1682170903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9088" y="4057621"/>
            <a:ext cx="8429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насколько управляющая организация справляется со своими обязанностями можно по ссылке:</a:t>
            </a:r>
          </a:p>
          <a:p>
            <a:pPr algn="ctr"/>
            <a:endParaRPr lang="ru-RU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1" u="sng" dirty="0">
                <a:latin typeface="Arial" panose="020B0604020202020204" pitchFamily="34" charset="0"/>
              </a:rPr>
              <a:t>https://pos.gosuslugi.ru/lkp/discussions/poll/32407/</a:t>
            </a:r>
            <a:endParaRPr lang="ru-RU" b="1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8290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../../../../AppData/Local/Microsoft/Windows/Temporary%20Internet%20Files/Content.Outlook/YPH7J1X6/рабочий%20стол/KPI/2011/Program%20Files/OpenOffice.org%203/Basis/share/template/ru/presnt/prs-strategy.otp</Template>
  <TotalTime>7916</TotalTime>
  <Words>420</Words>
  <Application>Microsoft Office PowerPoint</Application>
  <PresentationFormat>Произвольный</PresentationFormat>
  <Paragraphs>56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lyt-cool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mgc cfhfg</dc:creator>
  <dc:description>Предложение пути развития и альтернатив, рекомендации по использованию той или другой стратегии</dc:description>
  <cp:lastModifiedBy>Мерзлякова Галина Александровна</cp:lastModifiedBy>
  <cp:revision>508</cp:revision>
  <cp:lastPrinted>2022-03-21T14:34:46Z</cp:lastPrinted>
  <dcterms:created xsi:type="dcterms:W3CDTF">2010-12-21T11:07:17Z</dcterms:created>
  <dcterms:modified xsi:type="dcterms:W3CDTF">2023-10-02T09:34:50Z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