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7" r:id="rId1"/>
  </p:sldMasterIdLst>
  <p:notesMasterIdLst>
    <p:notesMasterId r:id="rId29"/>
  </p:notesMasterIdLst>
  <p:handoutMasterIdLst>
    <p:handoutMasterId r:id="rId30"/>
  </p:handoutMasterIdLst>
  <p:sldIdLst>
    <p:sldId id="299" r:id="rId2"/>
    <p:sldId id="331" r:id="rId3"/>
    <p:sldId id="338" r:id="rId4"/>
    <p:sldId id="316" r:id="rId5"/>
    <p:sldId id="308" r:id="rId6"/>
    <p:sldId id="339" r:id="rId7"/>
    <p:sldId id="314" r:id="rId8"/>
    <p:sldId id="341" r:id="rId9"/>
    <p:sldId id="329" r:id="rId10"/>
    <p:sldId id="323" r:id="rId11"/>
    <p:sldId id="322" r:id="rId12"/>
    <p:sldId id="324" r:id="rId13"/>
    <p:sldId id="326" r:id="rId14"/>
    <p:sldId id="304" r:id="rId15"/>
    <p:sldId id="342" r:id="rId16"/>
    <p:sldId id="343" r:id="rId17"/>
    <p:sldId id="344" r:id="rId18"/>
    <p:sldId id="347" r:id="rId19"/>
    <p:sldId id="346" r:id="rId20"/>
    <p:sldId id="335" r:id="rId21"/>
    <p:sldId id="340" r:id="rId22"/>
    <p:sldId id="275" r:id="rId23"/>
    <p:sldId id="321" r:id="rId24"/>
    <p:sldId id="333" r:id="rId25"/>
    <p:sldId id="332" r:id="rId26"/>
    <p:sldId id="345" r:id="rId27"/>
    <p:sldId id="292" r:id="rId28"/>
  </p:sldIdLst>
  <p:sldSz cx="9144000" cy="5715000" type="screen16x10"/>
  <p:notesSz cx="6858000" cy="994727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80808"/>
    <a:srgbClr val="FF3300"/>
    <a:srgbClr val="FFFFFF"/>
    <a:srgbClr val="660033"/>
    <a:srgbClr val="996633"/>
    <a:srgbClr val="FF00FF"/>
    <a:srgbClr val="006600"/>
    <a:srgbClr val="CC66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2780" autoAdjust="0"/>
  </p:normalViewPr>
  <p:slideViewPr>
    <p:cSldViewPr>
      <p:cViewPr>
        <p:scale>
          <a:sx n="100" d="100"/>
          <a:sy n="100" d="100"/>
        </p:scale>
        <p:origin x="-802" y="-43"/>
      </p:cViewPr>
      <p:guideLst>
        <p:guide orient="horz" pos="1800"/>
        <p:guide pos="2880"/>
      </p:guideLst>
    </p:cSldViewPr>
  </p:slideViewPr>
  <p:outlineViewPr>
    <p:cViewPr>
      <p:scale>
        <a:sx n="33" d="100"/>
        <a:sy n="33" d="100"/>
      </p:scale>
      <p:origin x="0" y="569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hdr" sz="quarter"/>
          </p:nvPr>
        </p:nvSpPr>
        <p:spPr bwMode="auto">
          <a:xfrm>
            <a:off x="0"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373763" name="Rectangle 3"/>
          <p:cNvSpPr>
            <a:spLocks noGrp="1" noChangeArrowheads="1"/>
          </p:cNvSpPr>
          <p:nvPr>
            <p:ph type="dt" sz="quarter" idx="1"/>
          </p:nvPr>
        </p:nvSpPr>
        <p:spPr bwMode="auto">
          <a:xfrm>
            <a:off x="3884613"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373764" name="Rectangle 4"/>
          <p:cNvSpPr>
            <a:spLocks noGrp="1" noChangeArrowheads="1"/>
          </p:cNvSpPr>
          <p:nvPr>
            <p:ph type="ftr" sz="quarter" idx="2"/>
          </p:nvPr>
        </p:nvSpPr>
        <p:spPr bwMode="auto">
          <a:xfrm>
            <a:off x="0"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373765" name="Rectangle 5"/>
          <p:cNvSpPr>
            <a:spLocks noGrp="1" noChangeArrowheads="1"/>
          </p:cNvSpPr>
          <p:nvPr>
            <p:ph type="sldNum" sz="quarter" idx="3"/>
          </p:nvPr>
        </p:nvSpPr>
        <p:spPr bwMode="auto">
          <a:xfrm>
            <a:off x="3884613"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BB7C2BF-C373-4ED8-8220-5F0B73FC7391}" type="slidenum">
              <a:rPr lang="ru-RU"/>
              <a:pPr/>
              <a:t>‹#›</a:t>
            </a:fld>
            <a:endParaRPr lang="ru-RU"/>
          </a:p>
        </p:txBody>
      </p:sp>
    </p:spTree>
    <p:extLst>
      <p:ext uri="{BB962C8B-B14F-4D97-AF65-F5344CB8AC3E}">
        <p14:creationId xmlns:p14="http://schemas.microsoft.com/office/powerpoint/2010/main" val="114558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1714" name="Rectangle 2"/>
          <p:cNvSpPr>
            <a:spLocks noGrp="1" noChangeArrowheads="1"/>
          </p:cNvSpPr>
          <p:nvPr>
            <p:ph type="hdr" sz="quarter"/>
          </p:nvPr>
        </p:nvSpPr>
        <p:spPr bwMode="auto">
          <a:xfrm>
            <a:off x="0"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371715" name="Rectangle 3"/>
          <p:cNvSpPr>
            <a:spLocks noGrp="1" noChangeArrowheads="1"/>
          </p:cNvSpPr>
          <p:nvPr>
            <p:ph type="dt" idx="1"/>
          </p:nvPr>
        </p:nvSpPr>
        <p:spPr bwMode="auto">
          <a:xfrm>
            <a:off x="3884613"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371716" name="Rectangle 4"/>
          <p:cNvSpPr>
            <a:spLocks noGrp="1" noRot="1" noChangeAspect="1" noChangeArrowheads="1" noTextEdit="1"/>
          </p:cNvSpPr>
          <p:nvPr>
            <p:ph type="sldImg" idx="2"/>
          </p:nvPr>
        </p:nvSpPr>
        <p:spPr bwMode="auto">
          <a:xfrm>
            <a:off x="444500" y="746125"/>
            <a:ext cx="5969000" cy="3730625"/>
          </a:xfrm>
          <a:prstGeom prst="rect">
            <a:avLst/>
          </a:prstGeom>
          <a:noFill/>
          <a:ln w="9525">
            <a:solidFill>
              <a:srgbClr val="000000"/>
            </a:solidFill>
            <a:miter lim="800000"/>
            <a:headEnd/>
            <a:tailEnd/>
          </a:ln>
          <a:effectLst/>
        </p:spPr>
      </p:sp>
      <p:sp>
        <p:nvSpPr>
          <p:cNvPr id="371717" name="Rectangle 5"/>
          <p:cNvSpPr>
            <a:spLocks noGrp="1" noChangeArrowheads="1"/>
          </p:cNvSpPr>
          <p:nvPr>
            <p:ph type="body" sz="quarter" idx="3"/>
          </p:nvPr>
        </p:nvSpPr>
        <p:spPr bwMode="auto">
          <a:xfrm>
            <a:off x="685800" y="4724956"/>
            <a:ext cx="5486400" cy="44762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71718" name="Rectangle 6"/>
          <p:cNvSpPr>
            <a:spLocks noGrp="1" noChangeArrowheads="1"/>
          </p:cNvSpPr>
          <p:nvPr>
            <p:ph type="ftr" sz="quarter" idx="4"/>
          </p:nvPr>
        </p:nvSpPr>
        <p:spPr bwMode="auto">
          <a:xfrm>
            <a:off x="0"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371719" name="Rectangle 7"/>
          <p:cNvSpPr>
            <a:spLocks noGrp="1" noChangeArrowheads="1"/>
          </p:cNvSpPr>
          <p:nvPr>
            <p:ph type="sldNum" sz="quarter" idx="5"/>
          </p:nvPr>
        </p:nvSpPr>
        <p:spPr bwMode="auto">
          <a:xfrm>
            <a:off x="3884613"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7B76682-4C40-489C-9C27-74728642ACA1}" type="slidenum">
              <a:rPr lang="ru-RU"/>
              <a:pPr/>
              <a:t>‹#›</a:t>
            </a:fld>
            <a:endParaRPr lang="ru-RU"/>
          </a:p>
        </p:txBody>
      </p:sp>
    </p:spTree>
    <p:extLst>
      <p:ext uri="{BB962C8B-B14F-4D97-AF65-F5344CB8AC3E}">
        <p14:creationId xmlns:p14="http://schemas.microsoft.com/office/powerpoint/2010/main" val="211057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C1CA-668B-4592-B564-D45691C7ACA1}" type="slidenum">
              <a:rPr lang="ru-RU"/>
              <a:pPr/>
              <a:t>4</a:t>
            </a:fld>
            <a:endParaRPr lang="ru-RU"/>
          </a:p>
        </p:txBody>
      </p:sp>
      <p:sp>
        <p:nvSpPr>
          <p:cNvPr id="372738" name="Rectangle 2"/>
          <p:cNvSpPr>
            <a:spLocks noGrp="1" noRot="1" noChangeAspect="1" noChangeArrowheads="1" noTextEdit="1"/>
          </p:cNvSpPr>
          <p:nvPr>
            <p:ph type="sldImg"/>
          </p:nvPr>
        </p:nvSpPr>
        <p:spPr>
          <a:xfrm>
            <a:off x="444500" y="746125"/>
            <a:ext cx="5969000" cy="3730625"/>
          </a:xfrm>
          <a:ln/>
        </p:spPr>
      </p:sp>
      <p:sp>
        <p:nvSpPr>
          <p:cNvPr id="372739" name="Rectangle 3"/>
          <p:cNvSpPr>
            <a:spLocks noGrp="1" noChangeArrowheads="1"/>
          </p:cNvSpPr>
          <p:nvPr>
            <p:ph type="body" idx="1"/>
          </p:nvPr>
        </p:nvSpPr>
        <p:spPr/>
        <p:txBody>
          <a:bodyPr/>
          <a:lstStyle/>
          <a:p>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C1CA-668B-4592-B564-D45691C7ACA1}" type="slidenum">
              <a:rPr lang="ru-RU"/>
              <a:pPr/>
              <a:t>5</a:t>
            </a:fld>
            <a:endParaRPr lang="ru-RU"/>
          </a:p>
        </p:txBody>
      </p:sp>
      <p:sp>
        <p:nvSpPr>
          <p:cNvPr id="372738" name="Rectangle 2"/>
          <p:cNvSpPr>
            <a:spLocks noGrp="1" noRot="1" noChangeAspect="1" noChangeArrowheads="1" noTextEdit="1"/>
          </p:cNvSpPr>
          <p:nvPr>
            <p:ph type="sldImg"/>
          </p:nvPr>
        </p:nvSpPr>
        <p:spPr>
          <a:xfrm>
            <a:off x="444500" y="746125"/>
            <a:ext cx="5969000" cy="3730625"/>
          </a:xfrm>
          <a:ln/>
        </p:spPr>
      </p:sp>
      <p:sp>
        <p:nvSpPr>
          <p:cNvPr id="372739" name="Rectangle 3"/>
          <p:cNvSpPr>
            <a:spLocks noGrp="1" noChangeArrowheads="1"/>
          </p:cNvSpPr>
          <p:nvPr>
            <p:ph type="body" idx="1"/>
          </p:nvPr>
        </p:nvSpPr>
        <p:spPr/>
        <p:txBody>
          <a:bodyPr/>
          <a:lstStyle/>
          <a:p>
            <a:endParaRPr 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pPr/>
              <a:t>17</a:t>
            </a:fld>
            <a:endParaRPr lang="ru-RU"/>
          </a:p>
        </p:txBody>
      </p:sp>
    </p:spTree>
    <p:extLst>
      <p:ext uri="{BB962C8B-B14F-4D97-AF65-F5344CB8AC3E}">
        <p14:creationId xmlns:p14="http://schemas.microsoft.com/office/powerpoint/2010/main" val="2185088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C1CA-668B-4592-B564-D45691C7ACA1}" type="slidenum">
              <a:rPr lang="ru-RU"/>
              <a:pPr/>
              <a:t>22</a:t>
            </a:fld>
            <a:endParaRPr lang="ru-RU"/>
          </a:p>
        </p:txBody>
      </p:sp>
      <p:sp>
        <p:nvSpPr>
          <p:cNvPr id="372738" name="Rectangle 2"/>
          <p:cNvSpPr>
            <a:spLocks noGrp="1" noRot="1" noChangeAspect="1" noChangeArrowheads="1" noTextEdit="1"/>
          </p:cNvSpPr>
          <p:nvPr>
            <p:ph type="sldImg"/>
          </p:nvPr>
        </p:nvSpPr>
        <p:spPr>
          <a:xfrm>
            <a:off x="444500" y="746125"/>
            <a:ext cx="5969000" cy="3730625"/>
          </a:xfrm>
          <a:ln/>
        </p:spPr>
      </p:sp>
      <p:sp>
        <p:nvSpPr>
          <p:cNvPr id="372739" name="Rectangle 3"/>
          <p:cNvSpPr>
            <a:spLocks noGrp="1" noChangeArrowheads="1"/>
          </p:cNvSpPr>
          <p:nvPr>
            <p:ph type="body" idx="1"/>
          </p:nvPr>
        </p:nvSpPr>
        <p:spPr/>
        <p:txBody>
          <a:bodyPr/>
          <a:lstStyle/>
          <a:p>
            <a:endParaRPr lang="nl-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C1CA-668B-4592-B564-D45691C7ACA1}" type="slidenum">
              <a:rPr lang="ru-RU"/>
              <a:pPr/>
              <a:t>27</a:t>
            </a:fld>
            <a:endParaRPr lang="ru-RU"/>
          </a:p>
        </p:txBody>
      </p:sp>
      <p:sp>
        <p:nvSpPr>
          <p:cNvPr id="372738" name="Rectangle 2"/>
          <p:cNvSpPr>
            <a:spLocks noGrp="1" noRot="1" noChangeAspect="1" noChangeArrowheads="1" noTextEdit="1"/>
          </p:cNvSpPr>
          <p:nvPr>
            <p:ph type="sldImg"/>
          </p:nvPr>
        </p:nvSpPr>
        <p:spPr>
          <a:xfrm>
            <a:off x="444500" y="746125"/>
            <a:ext cx="5969000" cy="3730625"/>
          </a:xfrm>
          <a:ln/>
        </p:spPr>
      </p:sp>
      <p:sp>
        <p:nvSpPr>
          <p:cNvPr id="372739" name="Rectangle 3"/>
          <p:cNvSpPr>
            <a:spLocks noGrp="1" noChangeArrowheads="1"/>
          </p:cNvSpPr>
          <p:nvPr>
            <p:ph type="body" idx="1"/>
          </p:nvPr>
        </p:nvSpPr>
        <p:spPr/>
        <p:txBody>
          <a:bodyPr/>
          <a:lstStyle/>
          <a:p>
            <a:endParaRPr lang="nl-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68642" name="Rectangle 2"/>
          <p:cNvSpPr>
            <a:spLocks noGrp="1" noChangeArrowheads="1"/>
          </p:cNvSpPr>
          <p:nvPr>
            <p:ph type="ctrTitle"/>
          </p:nvPr>
        </p:nvSpPr>
        <p:spPr>
          <a:xfrm>
            <a:off x="152400" y="4328583"/>
            <a:ext cx="7467600" cy="762000"/>
          </a:xfrm>
        </p:spPr>
        <p:txBody>
          <a:bodyPr anchor="b"/>
          <a:lstStyle>
            <a:lvl1pPr algn="l">
              <a:defRPr/>
            </a:lvl1pPr>
          </a:lstStyle>
          <a:p>
            <a:r>
              <a:rPr lang="ru-RU"/>
              <a:t>Образец заголовка</a:t>
            </a:r>
          </a:p>
        </p:txBody>
      </p:sp>
      <p:sp>
        <p:nvSpPr>
          <p:cNvPr id="368643" name="Rectangle 3"/>
          <p:cNvSpPr>
            <a:spLocks noGrp="1" noChangeArrowheads="1"/>
          </p:cNvSpPr>
          <p:nvPr>
            <p:ph type="subTitle" idx="1"/>
          </p:nvPr>
        </p:nvSpPr>
        <p:spPr>
          <a:xfrm>
            <a:off x="152400" y="5027084"/>
            <a:ext cx="6400800" cy="624417"/>
          </a:xfrm>
        </p:spPr>
        <p:txBody>
          <a:bodyPr/>
          <a:lstStyle>
            <a:lvl1pPr marL="0" indent="0">
              <a:buFont typeface="Wingdings" pitchFamily="2" charset="2"/>
              <a:buNone/>
              <a:defRPr/>
            </a:lvl1pPr>
          </a:lstStyle>
          <a:p>
            <a:r>
              <a:rPr lang="ru-RU"/>
              <a:t>Образец подзаголовка</a:t>
            </a:r>
          </a:p>
        </p:txBody>
      </p:sp>
      <p:sp>
        <p:nvSpPr>
          <p:cNvPr id="368644" name="Rectangle 4"/>
          <p:cNvSpPr>
            <a:spLocks noGrp="1" noChangeArrowheads="1"/>
          </p:cNvSpPr>
          <p:nvPr>
            <p:ph type="dt" sz="quarter" idx="2"/>
          </p:nvPr>
        </p:nvSpPr>
        <p:spPr>
          <a:xfrm>
            <a:off x="457200" y="5204354"/>
            <a:ext cx="2133600" cy="396876"/>
          </a:xfrm>
        </p:spPr>
        <p:txBody>
          <a:bodyPr/>
          <a:lstStyle>
            <a:lvl1pPr>
              <a:spcBef>
                <a:spcPct val="0"/>
              </a:spcBef>
              <a:defRPr>
                <a:latin typeface="Times New Roman" pitchFamily="18" charset="0"/>
              </a:defRPr>
            </a:lvl1pPr>
          </a:lstStyle>
          <a:p>
            <a:endParaRPr lang="ru-RU"/>
          </a:p>
        </p:txBody>
      </p:sp>
      <p:sp>
        <p:nvSpPr>
          <p:cNvPr id="368645" name="Rectangle 5"/>
          <p:cNvSpPr>
            <a:spLocks noGrp="1" noChangeArrowheads="1"/>
          </p:cNvSpPr>
          <p:nvPr>
            <p:ph type="ftr" sz="quarter" idx="3"/>
          </p:nvPr>
        </p:nvSpPr>
        <p:spPr>
          <a:xfrm>
            <a:off x="3124200" y="5204354"/>
            <a:ext cx="2895600" cy="396876"/>
          </a:xfrm>
        </p:spPr>
        <p:txBody>
          <a:bodyPr/>
          <a:lstStyle>
            <a:lvl1pPr>
              <a:spcBef>
                <a:spcPct val="0"/>
              </a:spcBef>
              <a:defRPr>
                <a:latin typeface="Times New Roman" pitchFamily="18" charset="0"/>
              </a:defRPr>
            </a:lvl1pPr>
          </a:lstStyle>
          <a:p>
            <a:endParaRPr lang="ru-RU"/>
          </a:p>
        </p:txBody>
      </p:sp>
      <p:sp>
        <p:nvSpPr>
          <p:cNvPr id="368646" name="Rectangle 6"/>
          <p:cNvSpPr>
            <a:spLocks noGrp="1" noChangeArrowheads="1"/>
          </p:cNvSpPr>
          <p:nvPr>
            <p:ph type="sldNum" sz="quarter" idx="4"/>
          </p:nvPr>
        </p:nvSpPr>
        <p:spPr>
          <a:xfrm>
            <a:off x="6553200" y="5204354"/>
            <a:ext cx="2133600" cy="396876"/>
          </a:xfrm>
        </p:spPr>
        <p:txBody>
          <a:bodyPr/>
          <a:lstStyle>
            <a:lvl1pPr>
              <a:spcBef>
                <a:spcPct val="0"/>
              </a:spcBef>
              <a:defRPr>
                <a:latin typeface="Times New Roman" pitchFamily="18" charset="0"/>
              </a:defRPr>
            </a:lvl1pPr>
          </a:lstStyle>
          <a:p>
            <a:fld id="{A9857838-4AB5-4DBE-9576-C0926AB1AEB1}"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56BF6C0-2C3C-43AD-ABF7-3E897C73048B}"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27000"/>
            <a:ext cx="1981200" cy="48895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127000"/>
            <a:ext cx="5791200" cy="48895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3AE1F84-AA4F-4981-9B02-6926252C90BA}"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522955D-8AAF-49F5-B2A6-DE465F7B760F}"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18"/>
            <a:ext cx="7772400" cy="113506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6BC3D83-CAB6-4DB4-8F65-EA611A170204}"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206500"/>
            <a:ext cx="3886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24400" y="1206500"/>
            <a:ext cx="3886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0409A44-BB16-470C-9C34-5B37921BD794}"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6"/>
            <a:ext cx="8229600" cy="9525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B0B5D890-7CCF-44B6-8CB0-4E709B70128E}"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751585A-9785-43E7-8376-E70BD6B4256F}"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DB2A7F62-2B75-4911-B893-5A63C7B19355}"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27541"/>
            <a:ext cx="3008313" cy="968376"/>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A9E4F44-18DA-409B-884A-F4B09957EE58}"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038C74A-99F1-43D7-B75B-F496B61C2C87}"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bwMode="auto">
          <a:xfrm>
            <a:off x="685800" y="127000"/>
            <a:ext cx="7924800" cy="889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Заголовок</a:t>
            </a:r>
          </a:p>
        </p:txBody>
      </p:sp>
      <p:sp>
        <p:nvSpPr>
          <p:cNvPr id="367619" name="Rectangle 3"/>
          <p:cNvSpPr>
            <a:spLocks noGrp="1" noChangeArrowheads="1"/>
          </p:cNvSpPr>
          <p:nvPr>
            <p:ph type="body" idx="1"/>
          </p:nvPr>
        </p:nvSpPr>
        <p:spPr bwMode="auto">
          <a:xfrm>
            <a:off x="685800" y="1206500"/>
            <a:ext cx="79248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67620" name="Rectangle 4"/>
          <p:cNvSpPr>
            <a:spLocks noGrp="1" noChangeArrowheads="1"/>
          </p:cNvSpPr>
          <p:nvPr>
            <p:ph type="dt" sz="half" idx="2"/>
          </p:nvPr>
        </p:nvSpPr>
        <p:spPr bwMode="auto">
          <a:xfrm>
            <a:off x="685800" y="5143500"/>
            <a:ext cx="1549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endParaRPr lang="ru-RU"/>
          </a:p>
        </p:txBody>
      </p:sp>
      <p:sp>
        <p:nvSpPr>
          <p:cNvPr id="367621" name="Rectangle 5"/>
          <p:cNvSpPr>
            <a:spLocks noGrp="1" noChangeArrowheads="1"/>
          </p:cNvSpPr>
          <p:nvPr>
            <p:ph type="ftr" sz="quarter" idx="3"/>
          </p:nvPr>
        </p:nvSpPr>
        <p:spPr bwMode="auto">
          <a:xfrm>
            <a:off x="2438400" y="5143500"/>
            <a:ext cx="4089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endParaRPr lang="ru-RU"/>
          </a:p>
        </p:txBody>
      </p:sp>
      <p:sp>
        <p:nvSpPr>
          <p:cNvPr id="367622" name="Rectangle 6"/>
          <p:cNvSpPr>
            <a:spLocks noGrp="1" noChangeArrowheads="1"/>
          </p:cNvSpPr>
          <p:nvPr>
            <p:ph type="sldNum" sz="quarter" idx="4"/>
          </p:nvPr>
        </p:nvSpPr>
        <p:spPr bwMode="auto">
          <a:xfrm>
            <a:off x="6705600" y="514350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fld id="{90ABD54A-4007-44A1-BB02-A5F958908A8C}"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1"/>
        </a:buClr>
        <a:buSzPct val="75000"/>
        <a:buFont typeface="Wingdings" pitchFamily="2" charset="2"/>
        <a:buChar char="n"/>
        <a:defRPr kumimoji="1" sz="2400">
          <a:solidFill>
            <a:schemeClr val="tx1"/>
          </a:solidFill>
          <a:effectLst>
            <a:outerShdw blurRad="38100" dist="38100" dir="2700000" algn="tl">
              <a:srgbClr val="000000"/>
            </a:outerShdw>
          </a:effectLst>
          <a:latin typeface="+mn-lt"/>
        </a:defRPr>
      </a:lvl3pPr>
      <a:lvl4pPr marL="15621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4pPr>
      <a:lvl5pPr marL="19812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19100"/>
            <a:ext cx="8077200" cy="4495800"/>
          </a:xfrm>
        </p:spPr>
        <p:txBody>
          <a:bodyPr/>
          <a:lstStyle/>
          <a:p>
            <a:pPr algn="ctr">
              <a:lnSpc>
                <a:spcPct val="114000"/>
              </a:lnSpc>
            </a:pPr>
            <a: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Обобщение практики осуществления регионального государственного экологического надзора по результатам работы Управления охраны окружающей среды Департамента городского хозяйства и экологии Администрации городского округа Самара</a:t>
            </a:r>
            <a:b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a:t>
            </a:r>
            <a:r>
              <a:rPr lang="ru-RU" sz="3200" b="1" dirty="0" smtClean="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2020 </a:t>
            </a:r>
            <a: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
            <a:ext cx="822325"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07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5800" y="187960"/>
            <a:ext cx="7924800" cy="749300"/>
          </a:xfrm>
        </p:spPr>
        <p:txBody>
          <a:bodyPr/>
          <a:lstStyle/>
          <a:p>
            <a:r>
              <a:rPr lang="ru-RU" sz="2000" b="1" dirty="0">
                <a:solidFill>
                  <a:srgbClr val="000000"/>
                </a:solidFill>
                <a:effectLst>
                  <a:outerShdw blurRad="38100" dist="38100" dir="2700000" algn="tl">
                    <a:srgbClr val="000000">
                      <a:alpha val="43137"/>
                    </a:srgbClr>
                  </a:outerShdw>
                </a:effectLst>
              </a:rPr>
              <a:t>Требования к предприятиям, как к объектам I </a:t>
            </a:r>
            <a:r>
              <a:rPr lang="ru-RU" sz="2000" b="1" dirty="0" smtClean="0">
                <a:solidFill>
                  <a:srgbClr val="000000"/>
                </a:solidFill>
                <a:effectLst>
                  <a:outerShdw blurRad="38100" dist="38100" dir="2700000" algn="tl">
                    <a:srgbClr val="000000">
                      <a:alpha val="43137"/>
                    </a:srgbClr>
                  </a:outerShdw>
                </a:effectLst>
              </a:rPr>
              <a:t>– IV </a:t>
            </a:r>
            <a:r>
              <a:rPr lang="ru-RU" sz="2000" b="1" dirty="0">
                <a:solidFill>
                  <a:srgbClr val="000000"/>
                </a:solidFill>
                <a:effectLst>
                  <a:outerShdw blurRad="38100" dist="38100" dir="2700000" algn="tl">
                    <a:srgbClr val="000000">
                      <a:alpha val="43137"/>
                    </a:srgbClr>
                  </a:outerShdw>
                </a:effectLst>
              </a:rPr>
              <a:t>категории</a:t>
            </a:r>
          </a:p>
        </p:txBody>
      </p:sp>
      <p:sp>
        <p:nvSpPr>
          <p:cNvPr id="6" name="Объект 5"/>
          <p:cNvSpPr>
            <a:spLocks noGrp="1"/>
          </p:cNvSpPr>
          <p:nvPr>
            <p:ph idx="1"/>
          </p:nvPr>
        </p:nvSpPr>
        <p:spPr>
          <a:xfrm>
            <a:off x="685800" y="1074420"/>
            <a:ext cx="7924800" cy="4038600"/>
          </a:xfrm>
        </p:spPr>
        <p:txBody>
          <a:bodyPr/>
          <a:lstStyle/>
          <a:p>
            <a:pPr marL="0" indent="0">
              <a:buNone/>
            </a:pPr>
            <a:r>
              <a:rPr lang="ru-RU" sz="1600" dirty="0" smtClean="0">
                <a:solidFill>
                  <a:srgbClr val="000000"/>
                </a:solidFill>
                <a:effectLst>
                  <a:outerShdw blurRad="38100" dist="38100" dir="2700000" algn="tl">
                    <a:srgbClr val="000000">
                      <a:alpha val="43137"/>
                    </a:srgbClr>
                  </a:outerShdw>
                </a:effectLst>
              </a:rPr>
              <a:t>В </a:t>
            </a:r>
            <a:r>
              <a:rPr lang="ru-RU" sz="1600" dirty="0">
                <a:solidFill>
                  <a:srgbClr val="000000"/>
                </a:solidFill>
                <a:effectLst>
                  <a:outerShdw blurRad="38100" dist="38100" dir="2700000" algn="tl">
                    <a:srgbClr val="000000">
                      <a:alpha val="43137"/>
                    </a:srgbClr>
                  </a:outerShdw>
                </a:effectLst>
              </a:rPr>
              <a:t>соответствии с п. 1 ст. 4.2 Федерального закона № 7-ФЗ все объекты, оказывающие </a:t>
            </a:r>
            <a:r>
              <a:rPr lang="ru-RU" sz="1600" dirty="0" smtClean="0">
                <a:solidFill>
                  <a:srgbClr val="000000"/>
                </a:solidFill>
                <a:effectLst>
                  <a:outerShdw blurRad="38100" dist="38100" dir="2700000" algn="tl">
                    <a:srgbClr val="000000">
                      <a:alpha val="43137"/>
                    </a:srgbClr>
                  </a:outerShdw>
                </a:effectLst>
              </a:rPr>
              <a:t>НВОС, </a:t>
            </a:r>
            <a:r>
              <a:rPr lang="ru-RU" sz="1600" dirty="0">
                <a:solidFill>
                  <a:srgbClr val="000000"/>
                </a:solidFill>
                <a:effectLst>
                  <a:outerShdw blurRad="38100" dist="38100" dir="2700000" algn="tl">
                    <a:srgbClr val="000000">
                      <a:alpha val="43137"/>
                    </a:srgbClr>
                  </a:outerShdw>
                </a:effectLst>
              </a:rPr>
              <a:t>в зависимости от уровня такого воздействия делятся на 4 категории</a:t>
            </a:r>
            <a:r>
              <a:rPr lang="ru-RU" sz="1600" dirty="0" smtClean="0">
                <a:solidFill>
                  <a:srgbClr val="000000"/>
                </a:solidFill>
                <a:effectLst>
                  <a:outerShdw blurRad="38100" dist="38100" dir="2700000" algn="tl">
                    <a:srgbClr val="000000">
                      <a:alpha val="43137"/>
                    </a:srgbClr>
                  </a:outerShdw>
                </a:effectLst>
              </a:rPr>
              <a:t>:</a:t>
            </a:r>
          </a:p>
          <a:p>
            <a:pPr>
              <a:spcAft>
                <a:spcPts val="200"/>
              </a:spcAft>
            </a:pPr>
            <a:r>
              <a:rPr lang="ru-RU" sz="1600" dirty="0">
                <a:solidFill>
                  <a:srgbClr val="000000"/>
                </a:solidFill>
                <a:effectLst>
                  <a:outerShdw blurRad="38100" dist="38100" dir="2700000" algn="tl">
                    <a:srgbClr val="000000">
                      <a:alpha val="43137"/>
                    </a:srgbClr>
                  </a:outerShdw>
                </a:effectLst>
              </a:rPr>
              <a:t>объекты, оказывающие значительное НВОС и относящиеся к областям применения наилучших доступных технологий (далее — НДТ) (</a:t>
            </a:r>
            <a:r>
              <a:rPr lang="ru-RU" sz="1600" b="1" dirty="0">
                <a:solidFill>
                  <a:srgbClr val="000000"/>
                </a:solidFill>
                <a:effectLst>
                  <a:outerShdw blurRad="38100" dist="38100" dir="2700000" algn="tl">
                    <a:srgbClr val="000000">
                      <a:alpha val="43137"/>
                    </a:srgbClr>
                  </a:outerShdw>
                </a:effectLst>
              </a:rPr>
              <a:t>объекты I категории</a:t>
            </a:r>
            <a:r>
              <a:rPr lang="ru-RU" sz="1600" dirty="0">
                <a:solidFill>
                  <a:srgbClr val="000000"/>
                </a:solidFill>
                <a:effectLst>
                  <a:outerShdw blurRad="38100" dist="38100" dir="2700000" algn="tl">
                    <a:srgbClr val="000000">
                      <a:alpha val="43137"/>
                    </a:srgbClr>
                  </a:outerShdw>
                </a:effectLst>
              </a:rPr>
              <a:t>);</a:t>
            </a:r>
          </a:p>
          <a:p>
            <a:pPr>
              <a:spcAft>
                <a:spcPts val="200"/>
              </a:spcAft>
            </a:pPr>
            <a:r>
              <a:rPr lang="ru-RU" sz="1600" dirty="0">
                <a:solidFill>
                  <a:srgbClr val="000000"/>
                </a:solidFill>
                <a:effectLst>
                  <a:outerShdw blurRad="38100" dist="38100" dir="2700000" algn="tl">
                    <a:srgbClr val="000000">
                      <a:alpha val="43137"/>
                    </a:srgbClr>
                  </a:outerShdw>
                </a:effectLst>
              </a:rPr>
              <a:t>объекты, оказывающие умеренное НВОС (</a:t>
            </a:r>
            <a:r>
              <a:rPr lang="ru-RU" sz="1600" b="1" dirty="0">
                <a:solidFill>
                  <a:srgbClr val="000000"/>
                </a:solidFill>
                <a:effectLst>
                  <a:outerShdw blurRad="38100" dist="38100" dir="2700000" algn="tl">
                    <a:srgbClr val="000000">
                      <a:alpha val="43137"/>
                    </a:srgbClr>
                  </a:outerShdw>
                </a:effectLst>
              </a:rPr>
              <a:t>объекты II категории</a:t>
            </a:r>
            <a:r>
              <a:rPr lang="ru-RU" sz="1600" dirty="0">
                <a:solidFill>
                  <a:srgbClr val="000000"/>
                </a:solidFill>
                <a:effectLst>
                  <a:outerShdw blurRad="38100" dist="38100" dir="2700000" algn="tl">
                    <a:srgbClr val="000000">
                      <a:alpha val="43137"/>
                    </a:srgbClr>
                  </a:outerShdw>
                </a:effectLst>
              </a:rPr>
              <a:t>);</a:t>
            </a:r>
          </a:p>
          <a:p>
            <a:pPr>
              <a:spcAft>
                <a:spcPts val="200"/>
              </a:spcAft>
            </a:pPr>
            <a:r>
              <a:rPr lang="ru-RU" sz="1600" dirty="0">
                <a:solidFill>
                  <a:srgbClr val="000000"/>
                </a:solidFill>
                <a:effectLst>
                  <a:outerShdw blurRad="38100" dist="38100" dir="2700000" algn="tl">
                    <a:srgbClr val="000000">
                      <a:alpha val="43137"/>
                    </a:srgbClr>
                  </a:outerShdw>
                </a:effectLst>
              </a:rPr>
              <a:t>объекты, оказывающие незначительное НВОС (</a:t>
            </a:r>
            <a:r>
              <a:rPr lang="ru-RU" sz="1600" b="1" dirty="0">
                <a:solidFill>
                  <a:srgbClr val="000000"/>
                </a:solidFill>
                <a:effectLst>
                  <a:outerShdw blurRad="38100" dist="38100" dir="2700000" algn="tl">
                    <a:srgbClr val="000000">
                      <a:alpha val="43137"/>
                    </a:srgbClr>
                  </a:outerShdw>
                </a:effectLst>
              </a:rPr>
              <a:t>объекты III категории</a:t>
            </a:r>
            <a:r>
              <a:rPr lang="ru-RU" sz="1600" dirty="0">
                <a:solidFill>
                  <a:srgbClr val="000000"/>
                </a:solidFill>
                <a:effectLst>
                  <a:outerShdw blurRad="38100" dist="38100" dir="2700000" algn="tl">
                    <a:srgbClr val="000000">
                      <a:alpha val="43137"/>
                    </a:srgbClr>
                  </a:outerShdw>
                </a:effectLst>
              </a:rPr>
              <a:t>);</a:t>
            </a:r>
          </a:p>
          <a:p>
            <a:pPr>
              <a:spcAft>
                <a:spcPts val="400"/>
              </a:spcAft>
            </a:pPr>
            <a:r>
              <a:rPr lang="ru-RU" sz="1600" dirty="0">
                <a:solidFill>
                  <a:srgbClr val="000000"/>
                </a:solidFill>
                <a:effectLst>
                  <a:outerShdw blurRad="38100" dist="38100" dir="2700000" algn="tl">
                    <a:srgbClr val="000000">
                      <a:alpha val="43137"/>
                    </a:srgbClr>
                  </a:outerShdw>
                </a:effectLst>
              </a:rPr>
              <a:t>объекты, оказывающие минимальное НВОС (</a:t>
            </a:r>
            <a:r>
              <a:rPr lang="ru-RU" sz="1600" b="1" dirty="0">
                <a:solidFill>
                  <a:srgbClr val="000000"/>
                </a:solidFill>
                <a:effectLst>
                  <a:outerShdw blurRad="38100" dist="38100" dir="2700000" algn="tl">
                    <a:srgbClr val="000000">
                      <a:alpha val="43137"/>
                    </a:srgbClr>
                  </a:outerShdw>
                </a:effectLst>
              </a:rPr>
              <a:t>объекты IV категории</a:t>
            </a:r>
            <a:r>
              <a:rPr lang="ru-RU" sz="1600" dirty="0" smtClean="0">
                <a:solidFill>
                  <a:srgbClr val="000000"/>
                </a:solidFill>
                <a:effectLst>
                  <a:outerShdw blurRad="38100" dist="38100" dir="2700000" algn="tl">
                    <a:srgbClr val="000000">
                      <a:alpha val="43137"/>
                    </a:srgbClr>
                  </a:outerShdw>
                </a:effectLst>
              </a:rPr>
              <a:t>).</a:t>
            </a:r>
            <a:endParaRPr lang="ru-RU" sz="1600" dirty="0">
              <a:solidFill>
                <a:srgbClr val="000000"/>
              </a:solidFill>
              <a:effectLst>
                <a:outerShdw blurRad="38100" dist="38100" dir="2700000" algn="tl">
                  <a:srgbClr val="000000">
                    <a:alpha val="43137"/>
                  </a:srgbClr>
                </a:outerShdw>
              </a:effectLst>
            </a:endParaRPr>
          </a:p>
          <a:p>
            <a:pPr marL="0" indent="0">
              <a:buNone/>
            </a:pPr>
            <a:r>
              <a:rPr lang="ru-RU" sz="1600" u="sng" dirty="0">
                <a:solidFill>
                  <a:srgbClr val="000000"/>
                </a:solidFill>
                <a:effectLst>
                  <a:outerShdw blurRad="38100" dist="38100" dir="2700000" algn="tl">
                    <a:srgbClr val="000000">
                      <a:alpha val="43137"/>
                    </a:srgbClr>
                  </a:outerShdw>
                </a:effectLst>
              </a:rPr>
              <a:t>В зависимости от присвоенной категории будут отличаться и требования к объектам оказывающим </a:t>
            </a:r>
            <a:r>
              <a:rPr lang="ru-RU" sz="1600" u="sng" dirty="0" smtClean="0">
                <a:solidFill>
                  <a:srgbClr val="000000"/>
                </a:solidFill>
                <a:effectLst>
                  <a:outerShdw blurRad="38100" dist="38100" dir="2700000" algn="tl">
                    <a:srgbClr val="000000">
                      <a:alpha val="43137"/>
                    </a:srgbClr>
                  </a:outerShdw>
                </a:effectLst>
              </a:rPr>
              <a:t>НВОС.</a:t>
            </a:r>
          </a:p>
          <a:p>
            <a:pPr marL="0" indent="0">
              <a:lnSpc>
                <a:spcPct val="114000"/>
              </a:lnSpc>
              <a:buNone/>
            </a:pPr>
            <a:r>
              <a:rPr lang="ru-RU" sz="1600" i="1" dirty="0" smtClean="0">
                <a:solidFill>
                  <a:srgbClr val="000000"/>
                </a:solidFill>
                <a:effectLst>
                  <a:outerShdw blurRad="38100" dist="38100" dir="2700000" algn="tl">
                    <a:srgbClr val="000000">
                      <a:alpha val="43137"/>
                    </a:srgbClr>
                  </a:outerShdw>
                </a:effectLst>
              </a:rPr>
              <a:t>Неизменными </a:t>
            </a:r>
            <a:r>
              <a:rPr lang="ru-RU" sz="1600" i="1" dirty="0">
                <a:solidFill>
                  <a:srgbClr val="000000"/>
                </a:solidFill>
                <a:effectLst>
                  <a:outerShdw blurRad="38100" dist="38100" dir="2700000" algn="tl">
                    <a:srgbClr val="000000">
                      <a:alpha val="43137"/>
                    </a:srgbClr>
                  </a:outerShdw>
                </a:effectLst>
              </a:rPr>
              <a:t>и </a:t>
            </a:r>
            <a:r>
              <a:rPr lang="ru-RU" sz="1600" i="1" u="sng" dirty="0">
                <a:solidFill>
                  <a:srgbClr val="000000"/>
                </a:solidFill>
                <a:effectLst>
                  <a:outerShdw blurRad="38100" dist="38100" dir="2700000" algn="tl">
                    <a:srgbClr val="000000">
                      <a:alpha val="43137"/>
                    </a:srgbClr>
                  </a:outerShdw>
                </a:effectLst>
              </a:rPr>
              <a:t>необходимыми </a:t>
            </a:r>
            <a:r>
              <a:rPr lang="ru-RU" sz="1600" b="1" i="1" u="sng" dirty="0">
                <a:solidFill>
                  <a:srgbClr val="000000"/>
                </a:solidFill>
                <a:effectLst>
                  <a:outerShdw blurRad="38100" dist="38100" dir="2700000" algn="tl">
                    <a:srgbClr val="000000">
                      <a:alpha val="43137"/>
                    </a:srgbClr>
                  </a:outerShdw>
                </a:effectLst>
              </a:rPr>
              <a:t>для любой категории предприятий</a:t>
            </a:r>
            <a:r>
              <a:rPr lang="ru-RU" sz="1600" i="1" u="sng" dirty="0">
                <a:solidFill>
                  <a:srgbClr val="000000"/>
                </a:solidFill>
                <a:effectLst>
                  <a:outerShdw blurRad="38100" dist="38100" dir="2700000" algn="tl">
                    <a:srgbClr val="000000">
                      <a:alpha val="43137"/>
                    </a:srgbClr>
                  </a:outerShdw>
                </a:effectLst>
              </a:rPr>
              <a:t> остались следующие документы</a:t>
            </a:r>
            <a:r>
              <a:rPr lang="ru-RU" sz="1600" i="1" dirty="0">
                <a:solidFill>
                  <a:srgbClr val="000000"/>
                </a:solidFill>
                <a:effectLst>
                  <a:outerShdw blurRad="38100" dist="38100" dir="2700000" algn="tl">
                    <a:srgbClr val="000000">
                      <a:alpha val="43137"/>
                    </a:srgbClr>
                  </a:outerShdw>
                </a:effectLst>
              </a:rPr>
              <a:t>:</a:t>
            </a:r>
            <a:r>
              <a:rPr lang="ru-RU" sz="1600" b="1" i="1" dirty="0">
                <a:solidFill>
                  <a:srgbClr val="000000"/>
                </a:solidFill>
                <a:effectLst>
                  <a:outerShdw blurRad="38100" dist="38100" dir="2700000" algn="tl">
                    <a:srgbClr val="000000">
                      <a:alpha val="43137"/>
                    </a:srgbClr>
                  </a:outerShdw>
                </a:effectLst>
              </a:rPr>
              <a:t> </a:t>
            </a:r>
            <a:r>
              <a:rPr lang="ru-RU" sz="1600" b="1" i="1" dirty="0" smtClean="0">
                <a:solidFill>
                  <a:srgbClr val="000000"/>
                </a:solidFill>
                <a:effectLst>
                  <a:outerShdw blurRad="38100" dist="38100" dir="2700000" algn="tl">
                    <a:srgbClr val="000000">
                      <a:alpha val="43137"/>
                    </a:srgbClr>
                  </a:outerShdw>
                </a:effectLst>
              </a:rPr>
              <a:t>- паспорта отходов</a:t>
            </a:r>
            <a:r>
              <a:rPr lang="ru-RU" sz="1600" b="1" i="1" dirty="0">
                <a:solidFill>
                  <a:srgbClr val="000000"/>
                </a:solidFill>
                <a:effectLst>
                  <a:outerShdw blurRad="38100" dist="38100" dir="2700000" algn="tl">
                    <a:srgbClr val="000000">
                      <a:alpha val="43137"/>
                    </a:srgbClr>
                  </a:outerShdw>
                </a:effectLst>
              </a:rPr>
              <a:t>,</a:t>
            </a:r>
            <a:endParaRPr lang="ru-RU" sz="1600" b="1" i="1" dirty="0" smtClean="0">
              <a:solidFill>
                <a:srgbClr val="000000"/>
              </a:solidFill>
              <a:effectLst>
                <a:outerShdw blurRad="38100" dist="38100" dir="2700000" algn="tl">
                  <a:srgbClr val="000000">
                    <a:alpha val="43137"/>
                  </a:srgbClr>
                </a:outerShdw>
              </a:effectLst>
            </a:endParaRPr>
          </a:p>
          <a:p>
            <a:pPr marL="0" indent="0">
              <a:lnSpc>
                <a:spcPct val="114000"/>
              </a:lnSpc>
              <a:buNone/>
            </a:pPr>
            <a:r>
              <a:rPr lang="ru-RU" sz="1600" b="1" i="1" dirty="0" smtClean="0">
                <a:solidFill>
                  <a:srgbClr val="000000"/>
                </a:solidFill>
                <a:effectLst>
                  <a:outerShdw blurRad="38100" dist="38100" dir="2700000" algn="tl">
                    <a:srgbClr val="000000">
                      <a:alpha val="43137"/>
                    </a:srgbClr>
                  </a:outerShdw>
                </a:effectLst>
              </a:rPr>
              <a:t>                                     - учет </a:t>
            </a:r>
            <a:r>
              <a:rPr lang="ru-RU" sz="1600" b="1" i="1" dirty="0">
                <a:solidFill>
                  <a:srgbClr val="000000"/>
                </a:solidFill>
                <a:effectLst>
                  <a:outerShdw blurRad="38100" dist="38100" dir="2700000" algn="tl">
                    <a:srgbClr val="000000">
                      <a:alpha val="43137"/>
                    </a:srgbClr>
                  </a:outerShdw>
                </a:effectLst>
              </a:rPr>
              <a:t>движения </a:t>
            </a:r>
            <a:r>
              <a:rPr lang="ru-RU" sz="1600" b="1" i="1" dirty="0" smtClean="0">
                <a:solidFill>
                  <a:srgbClr val="000000"/>
                </a:solidFill>
                <a:effectLst>
                  <a:outerShdw blurRad="38100" dist="38100" dir="2700000" algn="tl">
                    <a:srgbClr val="000000">
                      <a:alpha val="43137"/>
                    </a:srgbClr>
                  </a:outerShdw>
                </a:effectLst>
              </a:rPr>
              <a:t>отходов, </a:t>
            </a:r>
          </a:p>
          <a:p>
            <a:pPr marL="0" indent="0">
              <a:lnSpc>
                <a:spcPct val="114000"/>
              </a:lnSpc>
              <a:buNone/>
            </a:pPr>
            <a:r>
              <a:rPr lang="ru-RU" sz="1600" b="1" i="1" dirty="0" smtClean="0">
                <a:solidFill>
                  <a:srgbClr val="000000"/>
                </a:solidFill>
                <a:effectLst>
                  <a:outerShdw blurRad="38100" dist="38100" dir="2700000" algn="tl">
                    <a:srgbClr val="000000">
                      <a:alpha val="43137"/>
                    </a:srgbClr>
                  </a:outerShdw>
                </a:effectLst>
              </a:rPr>
              <a:t>                                     -  2-тп (отходы).</a:t>
            </a:r>
            <a:endParaRPr lang="ru-RU" sz="1600"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9046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5800" y="210820"/>
            <a:ext cx="7924800" cy="749300"/>
          </a:xfrm>
        </p:spPr>
        <p:txBody>
          <a:bodyPr/>
          <a:lstStyle/>
          <a:p>
            <a:r>
              <a:rPr lang="ru-RU" sz="2000" b="1" dirty="0">
                <a:solidFill>
                  <a:srgbClr val="000000"/>
                </a:solidFill>
                <a:effectLst>
                  <a:outerShdw blurRad="38100" dist="38100" dir="2700000" algn="tl">
                    <a:srgbClr val="000000">
                      <a:alpha val="43137"/>
                    </a:srgbClr>
                  </a:outerShdw>
                </a:effectLst>
              </a:rPr>
              <a:t>Для объектов II категории негативного воздействия предусмотрены следующие требования:</a:t>
            </a:r>
          </a:p>
        </p:txBody>
      </p:sp>
      <p:sp>
        <p:nvSpPr>
          <p:cNvPr id="6" name="Объект 5"/>
          <p:cNvSpPr>
            <a:spLocks noGrp="1"/>
          </p:cNvSpPr>
          <p:nvPr>
            <p:ph idx="1"/>
          </p:nvPr>
        </p:nvSpPr>
        <p:spPr>
          <a:xfrm>
            <a:off x="685800" y="952500"/>
            <a:ext cx="7924800" cy="4343400"/>
          </a:xfrm>
        </p:spPr>
        <p:txBody>
          <a:bodyPr/>
          <a:lstStyle/>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1</a:t>
            </a:r>
            <a:r>
              <a:rPr lang="ru-RU" sz="1400" dirty="0" smtClean="0">
                <a:solidFill>
                  <a:srgbClr val="000000"/>
                </a:solidFill>
                <a:effectLst>
                  <a:outerShdw blurRad="38100" dist="38100" dir="2700000" algn="tl">
                    <a:srgbClr val="000000">
                      <a:alpha val="43137"/>
                    </a:srgbClr>
                  </a:outerShdw>
                </a:effectLst>
              </a:rPr>
              <a:t>. Инвентаризация источников выбросов, сбросов;</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2. Расчет </a:t>
            </a:r>
            <a:r>
              <a:rPr lang="ru-RU" sz="1400" dirty="0">
                <a:solidFill>
                  <a:srgbClr val="000000"/>
                </a:solidFill>
                <a:effectLst>
                  <a:outerShdw blurRad="38100" dist="38100" dir="2700000" algn="tl">
                    <a:srgbClr val="000000">
                      <a:alpha val="43137"/>
                    </a:srgbClr>
                  </a:outerShdw>
                </a:effectLst>
              </a:rPr>
              <a:t>нормативов допустимых выбросов, допустимых сбросов, который будет являться приложением к Декларации о воздействии на окружающую </a:t>
            </a:r>
            <a:r>
              <a:rPr lang="ru-RU" sz="1400" dirty="0" smtClean="0">
                <a:solidFill>
                  <a:srgbClr val="000000"/>
                </a:solidFill>
                <a:effectLst>
                  <a:outerShdw blurRad="38100" dist="38100" dir="2700000" algn="tl">
                    <a:srgbClr val="000000">
                      <a:alpha val="43137"/>
                    </a:srgbClr>
                  </a:outerShdw>
                </a:effectLst>
              </a:rPr>
              <a:t>среду;</a:t>
            </a:r>
            <a:endParaRPr lang="ru-RU" sz="1400" dirty="0">
              <a:solidFill>
                <a:srgbClr val="000000"/>
              </a:solidFill>
              <a:effectLst>
                <a:outerShdw blurRad="38100" dist="38100" dir="2700000" algn="tl">
                  <a:srgbClr val="000000">
                    <a:alpha val="43137"/>
                  </a:srgbClr>
                </a:outerShdw>
              </a:effectLst>
            </a:endParaRP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3. Декларация </a:t>
            </a:r>
            <a:r>
              <a:rPr lang="ru-RU" sz="1400" dirty="0">
                <a:solidFill>
                  <a:srgbClr val="000000"/>
                </a:solidFill>
                <a:effectLst>
                  <a:outerShdw blurRad="38100" dist="38100" dir="2700000" algn="tl">
                    <a:srgbClr val="000000">
                      <a:alpha val="43137"/>
                    </a:srgbClr>
                  </a:outerShdw>
                </a:effectLst>
              </a:rPr>
              <a:t>о воздействии на окружающую среду (ст. 31.2 Закона «Об охране окружающей среды»). При этом Вы имеете право получить КЭР при наличии отраслевых информационно-технических справочников по наилучшим доступным технологиям (п. 12 ст. 31.1, п. 1 ст. 31.2 Федерального закона от 10.01.2002 № 7-ФЗ «Об охране окружающей среды»);</a:t>
            </a:r>
          </a:p>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4</a:t>
            </a:r>
            <a:r>
              <a:rPr lang="ru-RU" sz="1400" dirty="0" smtClean="0">
                <a:solidFill>
                  <a:srgbClr val="000000"/>
                </a:solidFill>
                <a:effectLst>
                  <a:outerShdw blurRad="38100" dist="38100" dir="2700000" algn="tl">
                    <a:srgbClr val="000000">
                      <a:alpha val="43137"/>
                    </a:srgbClr>
                  </a:outerShdw>
                </a:effectLst>
              </a:rPr>
              <a:t>. Разработка </a:t>
            </a:r>
            <a:r>
              <a:rPr lang="ru-RU" sz="1400" dirty="0">
                <a:solidFill>
                  <a:srgbClr val="000000"/>
                </a:solidFill>
                <a:effectLst>
                  <a:outerShdw blurRad="38100" dist="38100" dir="2700000" algn="tl">
                    <a:srgbClr val="000000">
                      <a:alpha val="43137"/>
                    </a:srgbClr>
                  </a:outerShdw>
                </a:effectLst>
              </a:rPr>
              <a:t>и </a:t>
            </a:r>
            <a:r>
              <a:rPr lang="ru-RU" sz="1400" dirty="0" smtClean="0">
                <a:solidFill>
                  <a:srgbClr val="000000"/>
                </a:solidFill>
                <a:effectLst>
                  <a:outerShdw blurRad="38100" dist="38100" dir="2700000" algn="tl">
                    <a:srgbClr val="000000">
                      <a:alpha val="43137"/>
                    </a:srgbClr>
                  </a:outerShdw>
                </a:effectLst>
              </a:rPr>
              <a:t>утверждение программы производственного </a:t>
            </a:r>
            <a:r>
              <a:rPr lang="ru-RU" sz="1400" dirty="0">
                <a:solidFill>
                  <a:srgbClr val="000000"/>
                </a:solidFill>
                <a:effectLst>
                  <a:outerShdw blurRad="38100" dist="38100" dir="2700000" algn="tl">
                    <a:srgbClr val="000000">
                      <a:alpha val="43137"/>
                    </a:srgbClr>
                  </a:outerShdw>
                </a:effectLst>
              </a:rPr>
              <a:t>экологического контроля;</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5. </a:t>
            </a:r>
            <a:r>
              <a:rPr lang="ru-RU" sz="1400" dirty="0">
                <a:solidFill>
                  <a:srgbClr val="000000"/>
                </a:solidFill>
                <a:effectLst>
                  <a:outerShdw blurRad="38100" dist="38100" dir="2700000" algn="tl">
                    <a:srgbClr val="000000">
                      <a:alpha val="43137"/>
                    </a:srgbClr>
                  </a:outerShdw>
                </a:effectLst>
              </a:rPr>
              <a:t>Отчет об организации и о результатах осуществления производственного экологического контроля;</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6. </a:t>
            </a:r>
            <a:r>
              <a:rPr lang="ru-RU" sz="14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(воздух) (при наличии источников выбросов);</a:t>
            </a:r>
          </a:p>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7</a:t>
            </a:r>
            <a:r>
              <a:rPr lang="ru-RU" sz="1400" dirty="0" smtClean="0">
                <a:solidFill>
                  <a:srgbClr val="000000"/>
                </a:solidFill>
                <a:effectLst>
                  <a:outerShdw blurRad="38100" dist="38100" dir="2700000" algn="tl">
                    <a:srgbClr val="000000">
                      <a:alpha val="43137"/>
                    </a:srgbClr>
                  </a:outerShdw>
                </a:effectLst>
              </a:rPr>
              <a:t>. </a:t>
            </a:r>
            <a:r>
              <a:rPr lang="ru-RU" sz="14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(отходы);</a:t>
            </a:r>
          </a:p>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8</a:t>
            </a:r>
            <a:r>
              <a:rPr lang="ru-RU" sz="1400" dirty="0" smtClean="0">
                <a:solidFill>
                  <a:srgbClr val="000000"/>
                </a:solidFill>
                <a:effectLst>
                  <a:outerShdw blurRad="38100" dist="38100" dir="2700000" algn="tl">
                    <a:srgbClr val="000000">
                      <a:alpha val="43137"/>
                    </a:srgbClr>
                  </a:outerShdw>
                </a:effectLst>
              </a:rPr>
              <a:t>. </a:t>
            </a:r>
            <a:r>
              <a:rPr lang="ru-RU" sz="14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(рекультивация) (при наличии обязанности о ее представлении);</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9. </a:t>
            </a:r>
            <a:r>
              <a:rPr lang="ru-RU" sz="1400" dirty="0">
                <a:solidFill>
                  <a:srgbClr val="000000"/>
                </a:solidFill>
                <a:effectLst>
                  <a:outerShdw blurRad="38100" dist="38100" dir="2700000" algn="tl">
                    <a:srgbClr val="000000">
                      <a:alpha val="43137"/>
                    </a:srgbClr>
                  </a:outerShdw>
                </a:effectLst>
              </a:rPr>
              <a:t>Представление Декларации о плате за негативное воздействие на окружающую среду;</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10. Оформление </a:t>
            </a:r>
            <a:r>
              <a:rPr lang="ru-RU" sz="1400" dirty="0">
                <a:solidFill>
                  <a:srgbClr val="000000"/>
                </a:solidFill>
                <a:effectLst>
                  <a:outerShdw blurRad="38100" dist="38100" dir="2700000" algn="tl">
                    <a:srgbClr val="000000">
                      <a:alpha val="43137"/>
                    </a:srgbClr>
                  </a:outerShdw>
                </a:effectLst>
              </a:rPr>
              <a:t>паспортов на отходы.</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11. </a:t>
            </a:r>
            <a:r>
              <a:rPr lang="ru-RU" sz="1400" dirty="0">
                <a:solidFill>
                  <a:srgbClr val="000000"/>
                </a:solidFill>
                <a:effectLst>
                  <a:outerShdw blurRad="38100" dist="38100" dir="2700000" algn="tl">
                    <a:srgbClr val="000000">
                      <a:alpha val="43137"/>
                    </a:srgbClr>
                  </a:outerShdw>
                </a:effectLst>
              </a:rPr>
              <a:t>Предоставление сведений в </a:t>
            </a:r>
            <a:r>
              <a:rPr lang="ru-RU" sz="1400" dirty="0" smtClean="0">
                <a:solidFill>
                  <a:srgbClr val="000000"/>
                </a:solidFill>
                <a:effectLst>
                  <a:outerShdw blurRad="38100" dist="38100" dir="2700000" algn="tl">
                    <a:srgbClr val="000000">
                      <a:alpha val="43137"/>
                    </a:srgbClr>
                  </a:outerShdw>
                </a:effectLst>
              </a:rPr>
              <a:t>региональный кадастр </a:t>
            </a:r>
            <a:r>
              <a:rPr lang="ru-RU" sz="1400" dirty="0">
                <a:solidFill>
                  <a:srgbClr val="000000"/>
                </a:solidFill>
                <a:effectLst>
                  <a:outerShdw blurRad="38100" dist="38100" dir="2700000" algn="tl">
                    <a:srgbClr val="000000">
                      <a:alpha val="43137"/>
                    </a:srgbClr>
                  </a:outerShdw>
                </a:effectLst>
              </a:rPr>
              <a:t>отходов.</a:t>
            </a:r>
          </a:p>
          <a:p>
            <a:pPr marL="0" indent="0">
              <a:buNone/>
            </a:pPr>
            <a:endParaRPr lang="ru-RU" sz="1400" dirty="0">
              <a:solidFill>
                <a:srgbClr val="000000"/>
              </a:solidFill>
              <a:effectLst/>
            </a:endParaRPr>
          </a:p>
        </p:txBody>
      </p:sp>
    </p:spTree>
    <p:extLst>
      <p:ext uri="{BB962C8B-B14F-4D97-AF65-F5344CB8AC3E}">
        <p14:creationId xmlns:p14="http://schemas.microsoft.com/office/powerpoint/2010/main" val="1084970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1780"/>
            <a:ext cx="7924800" cy="596900"/>
          </a:xfrm>
        </p:spPr>
        <p:txBody>
          <a:bodyPr/>
          <a:lstStyle/>
          <a:p>
            <a:r>
              <a:rPr lang="ru-RU" sz="2000" b="1" dirty="0">
                <a:solidFill>
                  <a:srgbClr val="000000"/>
                </a:solidFill>
                <a:effectLst>
                  <a:outerShdw blurRad="38100" dist="38100" dir="2700000" algn="tl">
                    <a:srgbClr val="000000">
                      <a:alpha val="43137"/>
                    </a:srgbClr>
                  </a:outerShdw>
                </a:effectLst>
              </a:rPr>
              <a:t>Для объектов III категории негативного воздействия предусмотрено:</a:t>
            </a:r>
          </a:p>
        </p:txBody>
      </p:sp>
      <p:sp>
        <p:nvSpPr>
          <p:cNvPr id="3" name="Объект 2"/>
          <p:cNvSpPr>
            <a:spLocks noGrp="1"/>
          </p:cNvSpPr>
          <p:nvPr>
            <p:ph idx="1"/>
          </p:nvPr>
        </p:nvSpPr>
        <p:spPr>
          <a:xfrm>
            <a:off x="533400" y="1028700"/>
            <a:ext cx="8229600" cy="4343400"/>
          </a:xfrm>
        </p:spPr>
        <p:txBody>
          <a:bodyPr/>
          <a:lstStyle/>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1. Инвентаризация источников НВОС.</a:t>
            </a:r>
          </a:p>
          <a:p>
            <a:pPr marL="0" indent="0" algn="just">
              <a:spcBef>
                <a:spcPts val="0"/>
              </a:spcBef>
              <a:spcAft>
                <a:spcPts val="0"/>
              </a:spcAft>
              <a:buNone/>
            </a:pPr>
            <a:r>
              <a:rPr lang="ru-RU" sz="1500" dirty="0">
                <a:solidFill>
                  <a:srgbClr val="000000"/>
                </a:solidFill>
                <a:effectLst>
                  <a:outerShdw blurRad="38100" dist="38100" dir="2700000" algn="tl">
                    <a:srgbClr val="000000">
                      <a:alpha val="43137"/>
                    </a:srgbClr>
                  </a:outerShdw>
                </a:effectLst>
              </a:rPr>
              <a:t>2. Расчет нормативов допустимых выбросов /сбросов радиоактивных, высокотоксичных веществ, веществ, обладающих канцерогенными, мутагенными свойствами (веществ I, II класса опасности), при наличии таких веществ в выбросах, </a:t>
            </a:r>
            <a:r>
              <a:rPr lang="ru-RU" sz="1500" dirty="0" smtClean="0">
                <a:solidFill>
                  <a:srgbClr val="000000"/>
                </a:solidFill>
                <a:effectLst>
                  <a:outerShdw blurRad="38100" dist="38100" dir="2700000" algn="tl">
                    <a:srgbClr val="000000">
                      <a:alpha val="43137"/>
                    </a:srgbClr>
                  </a:outerShdw>
                </a:effectLst>
              </a:rPr>
              <a:t>сбросах.</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a:solidFill>
                  <a:srgbClr val="000000"/>
                </a:solidFill>
                <a:effectLst>
                  <a:outerShdw blurRad="38100" dist="38100" dir="2700000" algn="tl">
                    <a:srgbClr val="000000">
                      <a:alpha val="43137"/>
                    </a:srgbClr>
                  </a:outerShdw>
                </a:effectLst>
              </a:rPr>
              <a:t>При невозможности соблюдения нормативов воздействия на окружающую среду дополнительно необходим план по снижению объема или массы временно разрешенных выбросов загрязняющих веществ, сбросов загрязняющих </a:t>
            </a:r>
            <a:r>
              <a:rPr lang="ru-RU" sz="1500" dirty="0" smtClean="0">
                <a:solidFill>
                  <a:srgbClr val="000000"/>
                </a:solidFill>
                <a:effectLst>
                  <a:outerShdw blurRad="38100" dist="38100" dir="2700000" algn="tl">
                    <a:srgbClr val="000000">
                      <a:alpha val="43137"/>
                    </a:srgbClr>
                  </a:outerShdw>
                </a:effectLst>
              </a:rPr>
              <a:t>веществ.</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3</a:t>
            </a:r>
            <a:r>
              <a:rPr lang="ru-RU" sz="1500" dirty="0">
                <a:solidFill>
                  <a:srgbClr val="000000"/>
                </a:solidFill>
                <a:effectLst>
                  <a:outerShdw blurRad="38100" dist="38100" dir="2700000" algn="tl">
                    <a:srgbClr val="000000">
                      <a:alpha val="43137"/>
                    </a:srgbClr>
                  </a:outerShdw>
                </a:effectLst>
              </a:rPr>
              <a:t>. Разработка и утверждение программы производственного экологического </a:t>
            </a:r>
            <a:r>
              <a:rPr lang="ru-RU" sz="1500" dirty="0" smtClean="0">
                <a:solidFill>
                  <a:srgbClr val="000000"/>
                </a:solidFill>
                <a:effectLst>
                  <a:outerShdw blurRad="38100" dist="38100" dir="2700000" algn="tl">
                    <a:srgbClr val="000000">
                      <a:alpha val="43137"/>
                    </a:srgbClr>
                  </a:outerShdw>
                </a:effectLst>
              </a:rPr>
              <a:t>контроля.</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4</a:t>
            </a:r>
            <a:r>
              <a:rPr lang="ru-RU" sz="1500" dirty="0">
                <a:solidFill>
                  <a:srgbClr val="000000"/>
                </a:solidFill>
                <a:effectLst>
                  <a:outerShdw blurRad="38100" dist="38100" dir="2700000" algn="tl">
                    <a:srgbClr val="000000">
                      <a:alpha val="43137"/>
                    </a:srgbClr>
                  </a:outerShdw>
                </a:effectLst>
              </a:rPr>
              <a:t>. Отчет об организации и о результатах осуществления производственного экологического </a:t>
            </a:r>
            <a:r>
              <a:rPr lang="ru-RU" sz="1500" dirty="0" smtClean="0">
                <a:solidFill>
                  <a:srgbClr val="000000"/>
                </a:solidFill>
                <a:effectLst>
                  <a:outerShdw blurRad="38100" dist="38100" dir="2700000" algn="tl">
                    <a:srgbClr val="000000">
                      <a:alpha val="43137"/>
                    </a:srgbClr>
                  </a:outerShdw>
                </a:effectLst>
              </a:rPr>
              <a:t>контроля.</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5</a:t>
            </a:r>
            <a:r>
              <a:rPr lang="ru-RU" sz="1500" dirty="0">
                <a:solidFill>
                  <a:srgbClr val="000000"/>
                </a:solidFill>
                <a:effectLst>
                  <a:outerShdw blurRad="38100" dist="38100" dir="2700000" algn="tl">
                    <a:srgbClr val="000000">
                      <a:alpha val="43137"/>
                    </a:srgbClr>
                  </a:outerShdw>
                </a:effectLst>
              </a:rPr>
              <a:t>. Представление статистической отчетности по форме 2-ТП (воздух) (при наличии источников выбросов</a:t>
            </a:r>
            <a:r>
              <a:rPr lang="ru-RU" sz="1500" dirty="0" smtClean="0">
                <a:solidFill>
                  <a:srgbClr val="000000"/>
                </a:solidFill>
                <a:effectLst>
                  <a:outerShdw blurRad="38100" dist="38100" dir="2700000" algn="tl">
                    <a:srgbClr val="000000">
                      <a:alpha val="43137"/>
                    </a:srgbClr>
                  </a:outerShdw>
                </a:effectLst>
              </a:rPr>
              <a:t>).</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6</a:t>
            </a:r>
            <a:r>
              <a:rPr lang="ru-RU" sz="1500" dirty="0">
                <a:solidFill>
                  <a:srgbClr val="000000"/>
                </a:solidFill>
                <a:effectLst>
                  <a:outerShdw blurRad="38100" dist="38100" dir="2700000" algn="tl">
                    <a:srgbClr val="000000">
                      <a:alpha val="43137"/>
                    </a:srgbClr>
                  </a:outerShdw>
                </a:effectLst>
              </a:rPr>
              <a:t>. Представление статистической отчетности по форме 2-ТП (отходы</a:t>
            </a:r>
            <a:r>
              <a:rPr lang="ru-RU" sz="1500" dirty="0" smtClean="0">
                <a:solidFill>
                  <a:srgbClr val="000000"/>
                </a:solidFill>
                <a:effectLst>
                  <a:outerShdw blurRad="38100" dist="38100" dir="2700000" algn="tl">
                    <a:srgbClr val="000000">
                      <a:alpha val="43137"/>
                    </a:srgbClr>
                  </a:outerShdw>
                </a:effectLst>
              </a:rPr>
              <a:t>).</a:t>
            </a: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7. </a:t>
            </a:r>
            <a:r>
              <a:rPr lang="ru-RU" sz="15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(рекультивация) (при наличии обязанности о ее представлении</a:t>
            </a:r>
            <a:r>
              <a:rPr lang="ru-RU" sz="1500" dirty="0" smtClean="0">
                <a:solidFill>
                  <a:srgbClr val="000000"/>
                </a:solidFill>
                <a:effectLst>
                  <a:outerShdw blurRad="38100" dist="38100" dir="2700000" algn="tl">
                    <a:srgbClr val="000000">
                      <a:alpha val="43137"/>
                    </a:srgbClr>
                  </a:outerShdw>
                </a:effectLst>
              </a:rPr>
              <a:t>).</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8. </a:t>
            </a:r>
            <a:r>
              <a:rPr lang="ru-RU" sz="1500" dirty="0">
                <a:solidFill>
                  <a:srgbClr val="000000"/>
                </a:solidFill>
                <a:effectLst>
                  <a:outerShdw blurRad="38100" dist="38100" dir="2700000" algn="tl">
                    <a:srgbClr val="000000">
                      <a:alpha val="43137"/>
                    </a:srgbClr>
                  </a:outerShdw>
                </a:effectLst>
              </a:rPr>
              <a:t>Представление Декларации о плате за негативное воздействие на окружающую среду</a:t>
            </a:r>
            <a:r>
              <a:rPr lang="ru-RU" sz="1500" dirty="0" smtClean="0">
                <a:solidFill>
                  <a:srgbClr val="000000"/>
                </a:solidFill>
                <a:effectLst>
                  <a:outerShdw blurRad="38100" dist="38100" dir="2700000" algn="tl">
                    <a:srgbClr val="000000">
                      <a:alpha val="43137"/>
                    </a:srgbClr>
                  </a:outerShdw>
                </a:effectLst>
              </a:rPr>
              <a:t>;</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9</a:t>
            </a:r>
            <a:r>
              <a:rPr lang="ru-RU" sz="1500" dirty="0">
                <a:solidFill>
                  <a:srgbClr val="000000"/>
                </a:solidFill>
                <a:effectLst>
                  <a:outerShdw blurRad="38100" dist="38100" dir="2700000" algn="tl">
                    <a:srgbClr val="000000">
                      <a:alpha val="43137"/>
                    </a:srgbClr>
                  </a:outerShdw>
                </a:effectLst>
              </a:rPr>
              <a:t>. </a:t>
            </a:r>
            <a:r>
              <a:rPr lang="ru-RU" sz="1500" dirty="0" smtClean="0">
                <a:solidFill>
                  <a:srgbClr val="000000"/>
                </a:solidFill>
                <a:effectLst>
                  <a:outerShdw blurRad="38100" dist="38100" dir="2700000" algn="tl">
                    <a:srgbClr val="000000">
                      <a:alpha val="43137"/>
                    </a:srgbClr>
                  </a:outerShdw>
                </a:effectLst>
              </a:rPr>
              <a:t>Оформление </a:t>
            </a:r>
            <a:r>
              <a:rPr lang="ru-RU" sz="1500" dirty="0">
                <a:solidFill>
                  <a:srgbClr val="000000"/>
                </a:solidFill>
                <a:effectLst>
                  <a:outerShdw blurRad="38100" dist="38100" dir="2700000" algn="tl">
                    <a:srgbClr val="000000">
                      <a:alpha val="43137"/>
                    </a:srgbClr>
                  </a:outerShdw>
                </a:effectLst>
              </a:rPr>
              <a:t>паспортов на отходы.</a:t>
            </a: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10. </a:t>
            </a:r>
            <a:r>
              <a:rPr lang="ru-RU" sz="1500" dirty="0">
                <a:solidFill>
                  <a:srgbClr val="000000"/>
                </a:solidFill>
                <a:effectLst>
                  <a:outerShdw blurRad="38100" dist="38100" dir="2700000" algn="tl">
                    <a:srgbClr val="000000">
                      <a:alpha val="43137"/>
                    </a:srgbClr>
                  </a:outerShdw>
                </a:effectLst>
              </a:rPr>
              <a:t>Предоставление сведений в </a:t>
            </a:r>
            <a:r>
              <a:rPr lang="ru-RU" sz="1500" dirty="0" smtClean="0">
                <a:solidFill>
                  <a:srgbClr val="000000"/>
                </a:solidFill>
                <a:effectLst>
                  <a:outerShdw blurRad="38100" dist="38100" dir="2700000" algn="tl">
                    <a:srgbClr val="000000">
                      <a:alpha val="43137"/>
                    </a:srgbClr>
                  </a:outerShdw>
                </a:effectLst>
              </a:rPr>
              <a:t>региональный кадастр </a:t>
            </a:r>
            <a:r>
              <a:rPr lang="ru-RU" sz="1500" dirty="0">
                <a:solidFill>
                  <a:srgbClr val="000000"/>
                </a:solidFill>
                <a:effectLst>
                  <a:outerShdw blurRad="38100" dist="38100" dir="2700000" algn="tl">
                    <a:srgbClr val="000000">
                      <a:alpha val="43137"/>
                    </a:srgbClr>
                  </a:outerShdw>
                </a:effectLst>
              </a:rPr>
              <a:t>отходов.</a:t>
            </a:r>
          </a:p>
          <a:p>
            <a:pPr marL="0" indent="0">
              <a:spcBef>
                <a:spcPts val="0"/>
              </a:spcBef>
              <a:spcAft>
                <a:spcPts val="0"/>
              </a:spcAft>
              <a:buNone/>
            </a:pPr>
            <a:endParaRPr lang="ru-RU" sz="15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3813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27000"/>
            <a:ext cx="7924800" cy="1054100"/>
          </a:xfrm>
        </p:spPr>
        <p:txBody>
          <a:bodyPr/>
          <a:lstStyle/>
          <a:p>
            <a:r>
              <a:rPr lang="ru-RU" sz="2000" b="1" dirty="0">
                <a:solidFill>
                  <a:srgbClr val="000000"/>
                </a:solidFill>
                <a:effectLst>
                  <a:outerShdw blurRad="38100" dist="38100" dir="2700000" algn="tl">
                    <a:srgbClr val="000000">
                      <a:alpha val="43137"/>
                    </a:srgbClr>
                  </a:outerShdw>
                </a:effectLst>
              </a:rPr>
              <a:t>Для объектов IV категории негативного воздействия предусмотрен список требований:</a:t>
            </a:r>
          </a:p>
        </p:txBody>
      </p:sp>
      <p:sp>
        <p:nvSpPr>
          <p:cNvPr id="3" name="Объект 2"/>
          <p:cNvSpPr>
            <a:spLocks noGrp="1"/>
          </p:cNvSpPr>
          <p:nvPr>
            <p:ph idx="1"/>
          </p:nvPr>
        </p:nvSpPr>
        <p:spPr>
          <a:xfrm>
            <a:off x="685800" y="1333500"/>
            <a:ext cx="7848600" cy="3733800"/>
          </a:xfrm>
        </p:spPr>
        <p:txBody>
          <a:bodyPr/>
          <a:lstStyle/>
          <a:p>
            <a:pPr marL="0" indent="0" algn="just">
              <a:spcAft>
                <a:spcPts val="600"/>
              </a:spcAft>
              <a:buNone/>
            </a:pPr>
            <a:r>
              <a:rPr lang="ru-RU" sz="1600" dirty="0">
                <a:solidFill>
                  <a:srgbClr val="000000"/>
                </a:solidFill>
                <a:effectLst>
                  <a:outerShdw blurRad="38100" dist="38100" dir="2700000" algn="tl">
                    <a:srgbClr val="000000">
                      <a:alpha val="43137"/>
                    </a:srgbClr>
                  </a:outerShdw>
                </a:effectLst>
              </a:rPr>
              <a:t>1. </a:t>
            </a:r>
            <a:r>
              <a:rPr lang="ru-RU" sz="1600" dirty="0" smtClean="0">
                <a:solidFill>
                  <a:srgbClr val="000000"/>
                </a:solidFill>
                <a:effectLst>
                  <a:outerShdw blurRad="38100" dist="38100" dir="2700000" algn="tl">
                    <a:srgbClr val="000000">
                      <a:alpha val="43137"/>
                    </a:srgbClr>
                  </a:outerShdw>
                </a:effectLst>
              </a:rPr>
              <a:t>Оформление </a:t>
            </a:r>
            <a:r>
              <a:rPr lang="ru-RU" sz="1600" dirty="0">
                <a:solidFill>
                  <a:srgbClr val="000000"/>
                </a:solidFill>
                <a:effectLst>
                  <a:outerShdw blurRad="38100" dist="38100" dir="2700000" algn="tl">
                    <a:srgbClr val="000000">
                      <a:alpha val="43137"/>
                    </a:srgbClr>
                  </a:outerShdw>
                </a:effectLst>
              </a:rPr>
              <a:t>паспортов на отходы.</a:t>
            </a:r>
          </a:p>
          <a:p>
            <a:pPr marL="0" indent="0" algn="just">
              <a:spcAft>
                <a:spcPts val="600"/>
              </a:spcAft>
              <a:buNone/>
            </a:pPr>
            <a:r>
              <a:rPr lang="ru-RU" sz="1600" dirty="0">
                <a:solidFill>
                  <a:srgbClr val="000000"/>
                </a:solidFill>
                <a:effectLst>
                  <a:outerShdw blurRad="38100" dist="38100" dir="2700000" algn="tl">
                    <a:srgbClr val="000000">
                      <a:alpha val="43137"/>
                    </a:srgbClr>
                  </a:outerShdw>
                </a:effectLst>
              </a:rPr>
              <a:t>2</a:t>
            </a:r>
            <a:r>
              <a:rPr lang="ru-RU" sz="1600" dirty="0" smtClean="0">
                <a:solidFill>
                  <a:srgbClr val="000000"/>
                </a:solidFill>
                <a:effectLst>
                  <a:outerShdw blurRad="38100" dist="38100" dir="2700000" algn="tl">
                    <a:srgbClr val="000000">
                      <a:alpha val="43137"/>
                    </a:srgbClr>
                  </a:outerShdw>
                </a:effectLst>
              </a:rPr>
              <a:t>. </a:t>
            </a:r>
            <a:r>
              <a:rPr lang="ru-RU" sz="1600" dirty="0">
                <a:solidFill>
                  <a:srgbClr val="000000"/>
                </a:solidFill>
                <a:effectLst>
                  <a:outerShdw blurRad="38100" dist="38100" dir="2700000" algn="tl">
                    <a:srgbClr val="000000">
                      <a:alpha val="43137"/>
                    </a:srgbClr>
                  </a:outerShdw>
                </a:effectLst>
              </a:rPr>
              <a:t>Ведение журнала движения отходов</a:t>
            </a:r>
            <a:r>
              <a:rPr lang="ru-RU" sz="1600" dirty="0" smtClean="0">
                <a:solidFill>
                  <a:srgbClr val="000000"/>
                </a:solidFill>
                <a:effectLst>
                  <a:outerShdw blurRad="38100" dist="38100" dir="2700000" algn="tl">
                    <a:srgbClr val="000000">
                      <a:alpha val="43137"/>
                    </a:srgbClr>
                  </a:outerShdw>
                </a:effectLst>
              </a:rPr>
              <a:t>.</a:t>
            </a:r>
          </a:p>
          <a:p>
            <a:pPr marL="0" indent="0" algn="just">
              <a:spcAft>
                <a:spcPts val="600"/>
              </a:spcAft>
              <a:buNone/>
            </a:pPr>
            <a:r>
              <a:rPr lang="ru-RU" sz="1600" dirty="0" smtClean="0">
                <a:solidFill>
                  <a:srgbClr val="000000"/>
                </a:solidFill>
                <a:effectLst>
                  <a:outerShdw blurRad="38100" dist="38100" dir="2700000" algn="tl">
                    <a:srgbClr val="000000">
                      <a:alpha val="43137"/>
                    </a:srgbClr>
                  </a:outerShdw>
                </a:effectLst>
              </a:rPr>
              <a:t>3. Договор по отходам</a:t>
            </a:r>
            <a:r>
              <a:rPr lang="ru-RU" sz="1600" dirty="0">
                <a:solidFill>
                  <a:srgbClr val="000000"/>
                </a:solidFill>
                <a:effectLst>
                  <a:outerShdw blurRad="38100" dist="38100" dir="2700000" algn="tl">
                    <a:srgbClr val="000000">
                      <a:alpha val="43137"/>
                    </a:srgbClr>
                  </a:outerShdw>
                </a:effectLst>
              </a:rPr>
              <a:t>. </a:t>
            </a:r>
            <a:endParaRPr lang="ru-RU" sz="1600" dirty="0" smtClean="0">
              <a:solidFill>
                <a:srgbClr val="000000"/>
              </a:solidFill>
              <a:effectLst>
                <a:outerShdw blurRad="38100" dist="38100" dir="2700000" algn="tl">
                  <a:srgbClr val="000000">
                    <a:alpha val="43137"/>
                  </a:srgbClr>
                </a:outerShdw>
              </a:effectLst>
            </a:endParaRPr>
          </a:p>
          <a:p>
            <a:pPr marL="0" indent="0" algn="just">
              <a:spcAft>
                <a:spcPts val="600"/>
              </a:spcAft>
              <a:buNone/>
            </a:pPr>
            <a:r>
              <a:rPr lang="ru-RU" sz="1600" dirty="0" smtClean="0">
                <a:solidFill>
                  <a:srgbClr val="000000"/>
                </a:solidFill>
                <a:effectLst>
                  <a:outerShdw blurRad="38100" dist="38100" dir="2700000" algn="tl">
                    <a:srgbClr val="000000">
                      <a:alpha val="43137"/>
                    </a:srgbClr>
                  </a:outerShdw>
                </a:effectLst>
              </a:rPr>
              <a:t>4. </a:t>
            </a:r>
            <a:r>
              <a:rPr lang="ru-RU" sz="1600" dirty="0">
                <a:solidFill>
                  <a:srgbClr val="000000"/>
                </a:solidFill>
                <a:effectLst>
                  <a:outerShdw blurRad="38100" dist="38100" dir="2700000" algn="tl">
                    <a:srgbClr val="000000">
                      <a:alpha val="43137"/>
                    </a:srgbClr>
                  </a:outerShdw>
                </a:effectLst>
              </a:rPr>
              <a:t>С</a:t>
            </a:r>
            <a:r>
              <a:rPr lang="ru-RU" sz="1600" dirty="0" smtClean="0">
                <a:solidFill>
                  <a:srgbClr val="000000"/>
                </a:solidFill>
                <a:effectLst>
                  <a:outerShdw blurRad="38100" dist="38100" dir="2700000" algn="tl">
                    <a:srgbClr val="000000">
                      <a:alpha val="43137"/>
                    </a:srgbClr>
                  </a:outerShdw>
                </a:effectLst>
              </a:rPr>
              <a:t>татистическая </a:t>
            </a:r>
            <a:r>
              <a:rPr lang="ru-RU" sz="1600" dirty="0">
                <a:solidFill>
                  <a:srgbClr val="000000"/>
                </a:solidFill>
                <a:effectLst>
                  <a:outerShdw blurRad="38100" dist="38100" dir="2700000" algn="tl">
                    <a:srgbClr val="000000">
                      <a:alpha val="43137"/>
                    </a:srgbClr>
                  </a:outerShdw>
                </a:effectLst>
              </a:rPr>
              <a:t>отчетность по форме 2-ТП (отходы), 2-ТП (воздух</a:t>
            </a:r>
            <a:r>
              <a:rPr lang="ru-RU" sz="1600" dirty="0" smtClean="0">
                <a:solidFill>
                  <a:srgbClr val="000000"/>
                </a:solidFill>
                <a:effectLst>
                  <a:outerShdw blurRad="38100" dist="38100" dir="2700000" algn="tl">
                    <a:srgbClr val="000000">
                      <a:alpha val="43137"/>
                    </a:srgbClr>
                  </a:outerShdw>
                </a:effectLst>
              </a:rPr>
              <a:t>).</a:t>
            </a:r>
            <a:endParaRPr lang="ru-RU" sz="1600" dirty="0">
              <a:solidFill>
                <a:srgbClr val="000000"/>
              </a:solidFill>
              <a:effectLst>
                <a:outerShdw blurRad="38100" dist="38100" dir="2700000" algn="tl">
                  <a:srgbClr val="000000">
                    <a:alpha val="43137"/>
                  </a:srgbClr>
                </a:outerShdw>
              </a:effectLst>
            </a:endParaRPr>
          </a:p>
          <a:p>
            <a:pPr marL="0" indent="0" algn="just">
              <a:spcAft>
                <a:spcPts val="600"/>
              </a:spcAft>
              <a:buNone/>
            </a:pPr>
            <a:r>
              <a:rPr lang="ru-RU" sz="1600" dirty="0" smtClean="0">
                <a:solidFill>
                  <a:srgbClr val="000000"/>
                </a:solidFill>
                <a:effectLst>
                  <a:outerShdw blurRad="38100" dist="38100" dir="2700000" algn="tl">
                    <a:srgbClr val="000000">
                      <a:alpha val="43137"/>
                    </a:srgbClr>
                  </a:outerShdw>
                </a:effectLst>
              </a:rPr>
              <a:t>5. </a:t>
            </a:r>
            <a:r>
              <a:rPr lang="ru-RU" sz="1600" dirty="0">
                <a:solidFill>
                  <a:srgbClr val="000000"/>
                </a:solidFill>
                <a:effectLst>
                  <a:outerShdw blurRad="38100" dist="38100" dir="2700000" algn="tl">
                    <a:srgbClr val="000000">
                      <a:alpha val="43137"/>
                    </a:srgbClr>
                  </a:outerShdw>
                </a:effectLst>
              </a:rPr>
              <a:t>С</a:t>
            </a:r>
            <a:r>
              <a:rPr lang="ru-RU" sz="1600" dirty="0" smtClean="0">
                <a:solidFill>
                  <a:srgbClr val="000000"/>
                </a:solidFill>
                <a:effectLst>
                  <a:outerShdw blurRad="38100" dist="38100" dir="2700000" algn="tl">
                    <a:srgbClr val="000000">
                      <a:alpha val="43137"/>
                    </a:srgbClr>
                  </a:outerShdw>
                </a:effectLst>
              </a:rPr>
              <a:t>ведения </a:t>
            </a:r>
            <a:r>
              <a:rPr lang="ru-RU" sz="1600" dirty="0">
                <a:solidFill>
                  <a:srgbClr val="000000"/>
                </a:solidFill>
                <a:effectLst>
                  <a:outerShdw blurRad="38100" dist="38100" dir="2700000" algn="tl">
                    <a:srgbClr val="000000">
                      <a:alpha val="43137"/>
                    </a:srgbClr>
                  </a:outerShdw>
                </a:effectLst>
              </a:rPr>
              <a:t>в кадастр </a:t>
            </a:r>
            <a:r>
              <a:rPr lang="ru-RU" sz="1600" dirty="0" smtClean="0">
                <a:solidFill>
                  <a:srgbClr val="000000"/>
                </a:solidFill>
                <a:effectLst>
                  <a:outerShdw blurRad="38100" dist="38100" dir="2700000" algn="tl">
                    <a:srgbClr val="000000">
                      <a:alpha val="43137"/>
                    </a:srgbClr>
                  </a:outerShdw>
                </a:effectLst>
              </a:rPr>
              <a:t>отходов.</a:t>
            </a:r>
          </a:p>
          <a:p>
            <a:pPr marL="0" indent="0" algn="just">
              <a:spcAft>
                <a:spcPts val="600"/>
              </a:spcAft>
              <a:buNone/>
            </a:pPr>
            <a:r>
              <a:rPr lang="ru-RU" sz="1600" b="1" u="sng" dirty="0" smtClean="0">
                <a:solidFill>
                  <a:srgbClr val="000000"/>
                </a:solidFill>
                <a:effectLst>
                  <a:outerShdw blurRad="38100" dist="38100" dir="2700000" algn="tl">
                    <a:srgbClr val="000000">
                      <a:alpha val="43137"/>
                    </a:srgbClr>
                  </a:outerShdw>
                </a:effectLst>
              </a:rPr>
              <a:t>Не сдаются:</a:t>
            </a:r>
          </a:p>
          <a:p>
            <a:pPr algn="just">
              <a:spcAft>
                <a:spcPts val="200"/>
              </a:spcAft>
            </a:pPr>
            <a:r>
              <a:rPr lang="ru-RU" sz="1600" dirty="0" smtClean="0">
                <a:solidFill>
                  <a:srgbClr val="000000"/>
                </a:solidFill>
                <a:effectLst>
                  <a:outerShdw blurRad="38100" dist="38100" dir="2700000" algn="tl">
                    <a:srgbClr val="000000">
                      <a:alpha val="43137"/>
                    </a:srgbClr>
                  </a:outerShdw>
                </a:effectLst>
              </a:rPr>
              <a:t>декларации по плате за негативное воздействие;</a:t>
            </a:r>
          </a:p>
          <a:p>
            <a:pPr algn="just">
              <a:spcAft>
                <a:spcPts val="200"/>
              </a:spcAft>
            </a:pPr>
            <a:r>
              <a:rPr lang="ru-RU" sz="1600" dirty="0" smtClean="0">
                <a:solidFill>
                  <a:srgbClr val="000000"/>
                </a:solidFill>
                <a:effectLst>
                  <a:outerShdw blurRad="38100" dist="38100" dir="2700000" algn="tl">
                    <a:srgbClr val="000000">
                      <a:alpha val="43137"/>
                    </a:srgbClr>
                  </a:outerShdw>
                </a:effectLst>
              </a:rPr>
              <a:t>отчеты по ПЭК.</a:t>
            </a:r>
          </a:p>
          <a:p>
            <a:pPr marL="0" indent="0" algn="just">
              <a:lnSpc>
                <a:spcPct val="110000"/>
              </a:lnSpc>
              <a:spcAft>
                <a:spcPts val="600"/>
              </a:spcAft>
              <a:buNone/>
            </a:pPr>
            <a:r>
              <a:rPr lang="ru-RU" sz="1600" dirty="0">
                <a:solidFill>
                  <a:srgbClr val="000000"/>
                </a:solidFill>
                <a:effectLst>
                  <a:outerShdw blurRad="38100" dist="38100" dir="2700000" algn="tl">
                    <a:srgbClr val="000000">
                      <a:alpha val="43137"/>
                    </a:srgbClr>
                  </a:outerShdw>
                </a:effectLst>
              </a:rPr>
              <a:t>В отношении юридических лиц и индивидуальных предпринимателей, осуществляющих хозяйственную и (или) иную деятельность </a:t>
            </a:r>
            <a:r>
              <a:rPr lang="ru-RU" sz="1600" b="1" u="sng" dirty="0">
                <a:solidFill>
                  <a:srgbClr val="000000"/>
                </a:solidFill>
                <a:effectLst>
                  <a:outerShdw blurRad="38100" dist="38100" dir="2700000" algn="tl">
                    <a:srgbClr val="000000">
                      <a:alpha val="43137"/>
                    </a:srgbClr>
                  </a:outerShdw>
                </a:effectLst>
              </a:rPr>
              <a:t>на объектах IV категории, плановые проверки не проводятся</a:t>
            </a:r>
            <a:r>
              <a:rPr lang="ru-RU" sz="1600" dirty="0">
                <a:solidFill>
                  <a:srgbClr val="000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056238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571500"/>
            <a:ext cx="7924800" cy="4800600"/>
          </a:xfrm>
        </p:spPr>
        <p:txBody>
          <a:bodyPr/>
          <a:lstStyle/>
          <a:p>
            <a:pPr marL="0" indent="0" algn="ctr">
              <a:buNone/>
            </a:pPr>
            <a:r>
              <a:rPr lang="ru-RU" sz="2000" b="1" dirty="0">
                <a:solidFill>
                  <a:srgbClr val="000000"/>
                </a:solidFill>
                <a:effectLst/>
              </a:rPr>
              <a:t>Региональный государственный экологический надзор в </a:t>
            </a:r>
            <a:r>
              <a:rPr lang="ru-RU" sz="2000" b="1" dirty="0" smtClean="0">
                <a:solidFill>
                  <a:srgbClr val="000000"/>
                </a:solidFill>
                <a:effectLst/>
              </a:rPr>
              <a:t>2020 </a:t>
            </a:r>
            <a:r>
              <a:rPr lang="ru-RU" sz="2000" b="1" dirty="0">
                <a:solidFill>
                  <a:srgbClr val="000000"/>
                </a:solidFill>
                <a:effectLst/>
              </a:rPr>
              <a:t>году осуществлялся с применением риск-ориентированного подхода</a:t>
            </a:r>
            <a:r>
              <a:rPr lang="ru-RU" sz="2000" b="1" dirty="0" smtClean="0">
                <a:solidFill>
                  <a:srgbClr val="000000"/>
                </a:solidFill>
                <a:effectLst/>
              </a:rPr>
              <a:t>.</a:t>
            </a:r>
          </a:p>
          <a:p>
            <a:pPr marL="0" indent="0">
              <a:buNone/>
            </a:pPr>
            <a:endParaRPr lang="ru-RU" sz="1400" dirty="0">
              <a:solidFill>
                <a:srgbClr val="000000"/>
              </a:solidFill>
              <a:effectLs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836454961"/>
              </p:ext>
            </p:extLst>
          </p:nvPr>
        </p:nvGraphicFramePr>
        <p:xfrm>
          <a:off x="838200" y="1866900"/>
          <a:ext cx="7696200" cy="3307080"/>
        </p:xfrm>
        <a:graphic>
          <a:graphicData uri="http://schemas.openxmlformats.org/drawingml/2006/table">
            <a:tbl>
              <a:tblPr firstRow="1" firstCol="1" bandRow="1">
                <a:tableStyleId>{5C22544A-7EE6-4342-B048-85BDC9FD1C3A}</a:tableStyleId>
              </a:tblPr>
              <a:tblGrid>
                <a:gridCol w="2154936"/>
                <a:gridCol w="1462278"/>
                <a:gridCol w="4078986"/>
              </a:tblGrid>
              <a:tr h="990600">
                <a:tc>
                  <a:txBody>
                    <a:bodyPr/>
                    <a:lstStyle/>
                    <a:p>
                      <a:pPr algn="ctr">
                        <a:spcAft>
                          <a:spcPts val="0"/>
                        </a:spcAft>
                      </a:pPr>
                      <a:r>
                        <a:rPr lang="ru-RU" sz="1600" dirty="0">
                          <a:solidFill>
                            <a:srgbClr val="000000"/>
                          </a:solidFill>
                          <a:effectLst/>
                        </a:rPr>
                        <a:t>Категории риска</a:t>
                      </a:r>
                      <a:endParaRPr lang="ru-RU" sz="16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ru-RU" sz="1600" dirty="0">
                          <a:solidFill>
                            <a:srgbClr val="000000"/>
                          </a:solidFill>
                          <a:effectLst/>
                        </a:rPr>
                        <a:t>Классы (категории) опасности</a:t>
                      </a:r>
                      <a:endParaRPr lang="ru-RU" sz="16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ru-RU" sz="1600" dirty="0">
                          <a:solidFill>
                            <a:srgbClr val="000000"/>
                          </a:solidFill>
                          <a:effectLst/>
                        </a:rPr>
                        <a:t>Особенности периодичности проведения плановых проверок (региональный экологический надзор)</a:t>
                      </a:r>
                      <a:endParaRPr lang="ru-RU" sz="1600" dirty="0">
                        <a:solidFill>
                          <a:srgbClr val="000000"/>
                        </a:solidFill>
                        <a:effectLst/>
                        <a:latin typeface="Times New Roman"/>
                        <a:ea typeface="Times New Roman"/>
                      </a:endParaRPr>
                    </a:p>
                  </a:txBody>
                  <a:tcPr marL="68580" marR="68580" marT="0" marB="0" anchor="ctr"/>
                </a:tc>
              </a:tr>
              <a:tr h="457200">
                <a:tc>
                  <a:txBody>
                    <a:bodyPr/>
                    <a:lstStyle/>
                    <a:p>
                      <a:pPr algn="just">
                        <a:spcAft>
                          <a:spcPts val="0"/>
                        </a:spcAft>
                      </a:pPr>
                      <a:r>
                        <a:rPr lang="ru-RU" sz="1600" dirty="0">
                          <a:effectLst>
                            <a:outerShdw blurRad="38100" dist="38100" dir="2700000" algn="tl">
                              <a:srgbClr val="000000">
                                <a:alpha val="43137"/>
                              </a:srgbClr>
                            </a:outerShdw>
                          </a:effectLst>
                        </a:rPr>
                        <a:t>высокий 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2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один раз в 2 года</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1600" dirty="0">
                          <a:effectLst>
                            <a:outerShdw blurRad="38100" dist="38100" dir="2700000" algn="tl">
                              <a:srgbClr val="000000">
                                <a:alpha val="43137"/>
                              </a:srgbClr>
                            </a:outerShdw>
                          </a:effectLst>
                        </a:rPr>
                        <a:t>значительный 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nchor="ctr"/>
                </a:tc>
                <a:tc>
                  <a:txBody>
                    <a:bodyPr/>
                    <a:lstStyle/>
                    <a:p>
                      <a:pPr algn="just">
                        <a:spcAft>
                          <a:spcPts val="0"/>
                        </a:spcAft>
                      </a:pPr>
                      <a:r>
                        <a:rPr lang="ru-RU" sz="1600" b="0" dirty="0">
                          <a:effectLst>
                            <a:outerShdw blurRad="38100" dist="38100" dir="2700000" algn="tl">
                              <a:srgbClr val="000000">
                                <a:alpha val="43137"/>
                              </a:srgbClr>
                            </a:outerShdw>
                          </a:effectLst>
                        </a:rPr>
                        <a:t>3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один раз в 3 года</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1600" dirty="0">
                          <a:effectLst>
                            <a:outerShdw blurRad="38100" dist="38100" dir="2700000" algn="tl">
                              <a:srgbClr val="000000">
                                <a:alpha val="43137"/>
                              </a:srgbClr>
                            </a:outerShdw>
                          </a:effectLst>
                        </a:rPr>
                        <a:t>среднего риска</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4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не чаще чем один раз в 4 года</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1600" dirty="0">
                          <a:effectLst>
                            <a:outerShdw blurRad="38100" dist="38100" dir="2700000" algn="tl">
                              <a:srgbClr val="000000">
                                <a:alpha val="43137"/>
                              </a:srgbClr>
                            </a:outerShdw>
                          </a:effectLst>
                        </a:rPr>
                        <a:t>умеренный 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5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не чаще чем один раз в 5 лет</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1600" dirty="0">
                          <a:effectLst>
                            <a:outerShdw blurRad="38100" dist="38100" dir="2700000" algn="tl">
                              <a:srgbClr val="000000">
                                <a:alpha val="43137"/>
                              </a:srgbClr>
                            </a:outerShdw>
                          </a:effectLst>
                        </a:rPr>
                        <a:t>низкий 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6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не проводятся.</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608513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solidFill>
                  <a:srgbClr val="000000"/>
                </a:solidFill>
              </a:rPr>
              <a:t>Реестр объектов негативного воздействия на окружающую среду (НВОС)</a:t>
            </a:r>
          </a:p>
        </p:txBody>
      </p:sp>
      <p:sp>
        <p:nvSpPr>
          <p:cNvPr id="3" name="Объект 2"/>
          <p:cNvSpPr>
            <a:spLocks noGrp="1"/>
          </p:cNvSpPr>
          <p:nvPr>
            <p:ph idx="1"/>
          </p:nvPr>
        </p:nvSpPr>
        <p:spPr/>
        <p:txBody>
          <a:bodyPr/>
          <a:lstStyle/>
          <a:p>
            <a:pPr algn="just">
              <a:lnSpc>
                <a:spcPct val="114000"/>
              </a:lnSpc>
              <a:spcAft>
                <a:spcPts val="600"/>
              </a:spcAft>
            </a:pPr>
            <a:r>
              <a:rPr lang="ru-RU" sz="2200" dirty="0">
                <a:solidFill>
                  <a:srgbClr val="000000"/>
                </a:solidFill>
                <a:effectLst>
                  <a:outerShdw blurRad="38100" dist="38100" dir="2700000" algn="tl">
                    <a:srgbClr val="000000">
                      <a:alpha val="43137"/>
                    </a:srgbClr>
                  </a:outerShdw>
                </a:effectLst>
                <a:cs typeface="Times New Roman" panose="02020603050405020304" pitchFamily="18" charset="0"/>
              </a:rPr>
              <a:t>В общероссийском реестре НВОС зарегистрировано </a:t>
            </a:r>
            <a:r>
              <a:rPr lang="ru-RU" sz="2200" b="1" dirty="0">
                <a:solidFill>
                  <a:srgbClr val="000000"/>
                </a:solidFill>
                <a:effectLst>
                  <a:outerShdw blurRad="38100" dist="38100" dir="2700000" algn="tl">
                    <a:srgbClr val="000000">
                      <a:alpha val="43137"/>
                    </a:srgbClr>
                  </a:outerShdw>
                </a:effectLst>
                <a:cs typeface="Times New Roman" panose="02020603050405020304" pitchFamily="18" charset="0"/>
              </a:rPr>
              <a:t>1200 объектов НВОС </a:t>
            </a:r>
            <a:r>
              <a:rPr lang="en-US" sz="2200" b="1" dirty="0" smtClean="0">
                <a:solidFill>
                  <a:srgbClr val="000000"/>
                </a:solidFill>
                <a:effectLst>
                  <a:outerShdw blurRad="38100" dist="38100" dir="2700000" algn="tl">
                    <a:srgbClr val="000000">
                      <a:alpha val="43137"/>
                    </a:srgbClr>
                  </a:outerShdw>
                </a:effectLst>
                <a:cs typeface="Times New Roman" panose="02020603050405020304" pitchFamily="18" charset="0"/>
              </a:rPr>
              <a:t>II-IV </a:t>
            </a:r>
            <a:r>
              <a:rPr lang="ru-RU" sz="2200" b="1" dirty="0">
                <a:solidFill>
                  <a:srgbClr val="000000"/>
                </a:solidFill>
                <a:effectLst>
                  <a:outerShdw blurRad="38100" dist="38100" dir="2700000" algn="tl">
                    <a:srgbClr val="000000">
                      <a:alpha val="43137"/>
                    </a:srgbClr>
                  </a:outerShdw>
                </a:effectLst>
                <a:cs typeface="Times New Roman" panose="02020603050405020304" pitchFamily="18" charset="0"/>
              </a:rPr>
              <a:t>категории, </a:t>
            </a:r>
            <a:r>
              <a:rPr lang="ru-RU" sz="2200" dirty="0">
                <a:solidFill>
                  <a:srgbClr val="000000"/>
                </a:solidFill>
                <a:effectLst>
                  <a:outerShdw blurRad="38100" dist="38100" dir="2700000" algn="tl">
                    <a:srgbClr val="000000">
                      <a:alpha val="43137"/>
                    </a:srgbClr>
                  </a:outerShdw>
                </a:effectLst>
                <a:cs typeface="Times New Roman" panose="02020603050405020304" pitchFamily="18" charset="0"/>
              </a:rPr>
              <a:t>осуществляющих хозяйственную деятельность на территории городского округа Самара</a:t>
            </a:r>
            <a:r>
              <a:rPr lang="ru-RU" sz="2200" b="1" dirty="0">
                <a:solidFill>
                  <a:srgbClr val="000000"/>
                </a:solidFill>
                <a:effectLst>
                  <a:outerShdw blurRad="38100" dist="38100" dir="2700000" algn="tl">
                    <a:srgbClr val="000000">
                      <a:alpha val="43137"/>
                    </a:srgbClr>
                  </a:outerShdw>
                </a:effectLst>
                <a:cs typeface="Times New Roman" panose="02020603050405020304" pitchFamily="18" charset="0"/>
              </a:rPr>
              <a:t>, подлежащих региональному экологическому надзору.</a:t>
            </a:r>
          </a:p>
          <a:p>
            <a:pPr algn="just">
              <a:lnSpc>
                <a:spcPct val="114000"/>
              </a:lnSpc>
              <a:spcAft>
                <a:spcPts val="600"/>
              </a:spcAft>
            </a:pPr>
            <a:r>
              <a:rPr lang="ru-RU" sz="2200" dirty="0" smtClean="0">
                <a:solidFill>
                  <a:srgbClr val="000000"/>
                </a:solidFill>
                <a:effectLst>
                  <a:outerShdw blurRad="38100" dist="38100" dir="2700000" algn="tl">
                    <a:srgbClr val="000000">
                      <a:alpha val="43137"/>
                    </a:srgbClr>
                  </a:outerShdw>
                </a:effectLst>
                <a:cs typeface="Times New Roman" panose="02020603050405020304" pitchFamily="18" charset="0"/>
              </a:rPr>
              <a:t>Внесение в реестр объектов НВОС (постановка на учет, актуализация сведений) осуществляется в личном кабинете </a:t>
            </a:r>
            <a:r>
              <a:rPr lang="ru-RU" sz="2200" dirty="0" err="1" smtClean="0">
                <a:solidFill>
                  <a:srgbClr val="000000"/>
                </a:solidFill>
                <a:effectLst>
                  <a:outerShdw blurRad="38100" dist="38100" dir="2700000" algn="tl">
                    <a:srgbClr val="000000">
                      <a:alpha val="43137"/>
                    </a:srgbClr>
                  </a:outerShdw>
                </a:effectLst>
                <a:cs typeface="Times New Roman" panose="02020603050405020304" pitchFamily="18" charset="0"/>
              </a:rPr>
              <a:t>природопользователя</a:t>
            </a:r>
            <a:r>
              <a:rPr lang="ru-RU" sz="2200"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en-US" sz="2200" dirty="0" smtClean="0">
                <a:solidFill>
                  <a:srgbClr val="000000"/>
                </a:solidFill>
                <a:effectLst>
                  <a:outerShdw blurRad="38100" dist="38100" dir="2700000" algn="tl">
                    <a:srgbClr val="000000">
                      <a:alpha val="43137"/>
                    </a:srgbClr>
                  </a:outerShdw>
                </a:effectLst>
                <a:cs typeface="Times New Roman" panose="02020603050405020304" pitchFamily="18" charset="0"/>
              </a:rPr>
              <a:t>(lk.rpn.gov.ru</a:t>
            </a:r>
            <a:r>
              <a:rPr lang="en-US" sz="2200"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en-US" sz="2200" u="sng" dirty="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rPr>
              <a:t>https://</a:t>
            </a:r>
            <a:r>
              <a:rPr lang="en-US" sz="2200" u="sng" dirty="0" smtClean="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rPr>
              <a:t>lk.rpn.gov.ru/login</a:t>
            </a:r>
            <a:r>
              <a:rPr lang="ru-RU" sz="2200" dirty="0" smtClean="0">
                <a:solidFill>
                  <a:srgbClr val="000000"/>
                </a:solidFill>
                <a:effectLst>
                  <a:outerShdw blurRad="38100" dist="38100" dir="2700000" algn="tl">
                    <a:srgbClr val="000000">
                      <a:alpha val="43137"/>
                    </a:srgbClr>
                  </a:outerShdw>
                </a:effectLst>
                <a:cs typeface="Times New Roman" panose="02020603050405020304" pitchFamily="18" charset="0"/>
              </a:rPr>
              <a:t>).</a:t>
            </a:r>
            <a:endParaRPr lang="ru-RU" sz="22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564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a:solidFill>
                  <a:srgbClr val="000000"/>
                </a:solidFill>
              </a:rPr>
              <a:t>Наиболее часто встречающиеся составы административных нарушений в сфере охраны окружающей среды: </a:t>
            </a:r>
          </a:p>
        </p:txBody>
      </p:sp>
      <p:graphicFrame>
        <p:nvGraphicFramePr>
          <p:cNvPr id="5" name="Объект 4"/>
          <p:cNvGraphicFramePr>
            <a:graphicFrameLocks noGrp="1"/>
          </p:cNvGraphicFramePr>
          <p:nvPr>
            <p:ph idx="1"/>
            <p:extLst>
              <p:ext uri="{D42A27DB-BD31-4B8C-83A1-F6EECF244321}">
                <p14:modId xmlns:p14="http://schemas.microsoft.com/office/powerpoint/2010/main" val="160390480"/>
              </p:ext>
            </p:extLst>
          </p:nvPr>
        </p:nvGraphicFramePr>
        <p:xfrm>
          <a:off x="685800" y="1206500"/>
          <a:ext cx="7924800" cy="4114800"/>
        </p:xfrm>
        <a:graphic>
          <a:graphicData uri="http://schemas.openxmlformats.org/drawingml/2006/table">
            <a:tbl>
              <a:tblPr firstRow="1" bandRow="1">
                <a:tableStyleId>{5C22544A-7EE6-4342-B048-85BDC9FD1C3A}</a:tableStyleId>
              </a:tblPr>
              <a:tblGrid>
                <a:gridCol w="7924800"/>
              </a:tblGrid>
              <a:tr h="370840">
                <a:tc>
                  <a:txBody>
                    <a:bodyPr/>
                    <a:lstStyle/>
                    <a:p>
                      <a:pPr algn="just"/>
                      <a:r>
                        <a:rPr lang="ru-RU" sz="1600" b="1" dirty="0" smtClean="0">
                          <a:solidFill>
                            <a:srgbClr val="000000"/>
                          </a:solidFill>
                          <a:effectLst/>
                          <a:latin typeface="+mn-lt"/>
                          <a:cs typeface="Times New Roman" panose="02020603050405020304" pitchFamily="18" charset="0"/>
                        </a:rPr>
                        <a:t>Ст. 8.2. КоАП РФ – «Несоблюдение требований в области охраны окружающей среды при обращении с отходами производства и потребления»:</a:t>
                      </a: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dirty="0" smtClean="0">
                          <a:solidFill>
                            <a:srgbClr val="000000"/>
                          </a:solidFill>
                          <a:effectLst/>
                          <a:latin typeface="+mn-lt"/>
                          <a:cs typeface="Times New Roman" panose="02020603050405020304" pitchFamily="18" charset="0"/>
                        </a:rPr>
                        <a:t>ч.1</a:t>
                      </a:r>
                      <a:r>
                        <a:rPr lang="ru-RU" sz="1600" b="0" baseline="0" dirty="0" smtClean="0">
                          <a:solidFill>
                            <a:srgbClr val="000000"/>
                          </a:solidFill>
                          <a:effectLst/>
                          <a:latin typeface="+mn-lt"/>
                          <a:cs typeface="Times New Roman" panose="02020603050405020304" pitchFamily="18" charset="0"/>
                        </a:rPr>
                        <a:t> - несоблюдение требований в области охраны окружающей среды при сборе, накоплении, транспортировании, обработке, утилизации или обезвреживании отходов производства и потребления</a:t>
                      </a:r>
                      <a:r>
                        <a:rPr lang="ru-RU" sz="1600" b="0" dirty="0" smtClean="0">
                          <a:solidFill>
                            <a:srgbClr val="000000"/>
                          </a:solidFill>
                          <a:effectLst/>
                          <a:latin typeface="+mn-lt"/>
                          <a:cs typeface="Times New Roman" panose="02020603050405020304" pitchFamily="18" charset="0"/>
                        </a:rPr>
                        <a:t>;</a:t>
                      </a: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dirty="0" smtClean="0">
                          <a:solidFill>
                            <a:srgbClr val="000000"/>
                          </a:solidFill>
                          <a:effectLst/>
                          <a:latin typeface="+mn-lt"/>
                          <a:cs typeface="Times New Roman" panose="02020603050405020304" pitchFamily="18" charset="0"/>
                        </a:rPr>
                        <a:t>ч.3 - действия (бездействие), повлекшие причинение вреда здоровью людей или окружающей среде, если эти действия (бездействие) не содержат уголовно наказуемого деяния;</a:t>
                      </a: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dirty="0" smtClean="0">
                          <a:solidFill>
                            <a:srgbClr val="000000"/>
                          </a:solidFill>
                          <a:effectLst/>
                          <a:latin typeface="+mn-lt"/>
                          <a:cs typeface="Times New Roman" panose="02020603050405020304" pitchFamily="18" charset="0"/>
                        </a:rPr>
                        <a:t>ч.9</a:t>
                      </a:r>
                      <a:r>
                        <a:rPr lang="ru-RU" sz="1600" b="0" baseline="0" dirty="0" smtClean="0">
                          <a:solidFill>
                            <a:srgbClr val="000000"/>
                          </a:solidFill>
                          <a:effectLst/>
                          <a:latin typeface="+mn-lt"/>
                          <a:cs typeface="Times New Roman" panose="02020603050405020304" pitchFamily="18" charset="0"/>
                        </a:rPr>
                        <a:t> - неисполнение обязанности по отнесению отходов производства и потребления I - V классов опасности к конкретному классу опасности для подтверждения такого отнесения или составлению паспортов отходов I - IV классов опасности;</a:t>
                      </a:r>
                      <a:endParaRPr lang="ru-RU" sz="1600" b="0" dirty="0" smtClean="0">
                        <a:solidFill>
                          <a:srgbClr val="000000"/>
                        </a:solidFill>
                        <a:effectLst/>
                        <a:latin typeface="+mn-lt"/>
                        <a:cs typeface="Times New Roman" panose="02020603050405020304" pitchFamily="18" charset="0"/>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dirty="0" smtClean="0">
                          <a:solidFill>
                            <a:srgbClr val="000000"/>
                          </a:solidFill>
                          <a:effectLst/>
                          <a:latin typeface="+mn-lt"/>
                          <a:cs typeface="Times New Roman" panose="02020603050405020304" pitchFamily="18" charset="0"/>
                        </a:rPr>
                        <a:t>ч.10</a:t>
                      </a:r>
                      <a:r>
                        <a:rPr lang="ru-RU" sz="1600" b="0" baseline="0" dirty="0" smtClean="0">
                          <a:solidFill>
                            <a:srgbClr val="000000"/>
                          </a:solidFill>
                          <a:effectLst/>
                          <a:latin typeface="+mn-lt"/>
                          <a:cs typeface="Times New Roman" panose="02020603050405020304" pitchFamily="18" charset="0"/>
                        </a:rPr>
                        <a:t> - неисполнение обязанности по ведению учета в области обращения с отходами производства и потребления.</a:t>
                      </a:r>
                      <a:endParaRPr lang="ru-RU" sz="1600" b="0" dirty="0" smtClean="0">
                        <a:solidFill>
                          <a:srgbClr val="000000"/>
                        </a:solidFill>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486582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53287153"/>
              </p:ext>
            </p:extLst>
          </p:nvPr>
        </p:nvGraphicFramePr>
        <p:xfrm>
          <a:off x="685800" y="190500"/>
          <a:ext cx="7924800" cy="1828800"/>
        </p:xfrm>
        <a:graphic>
          <a:graphicData uri="http://schemas.openxmlformats.org/drawingml/2006/table">
            <a:tbl>
              <a:tblPr firstRow="1" bandRow="1">
                <a:tableStyleId>{5C22544A-7EE6-4342-B048-85BDC9FD1C3A}</a:tableStyleId>
              </a:tblPr>
              <a:tblGrid>
                <a:gridCol w="7924800"/>
              </a:tblGrid>
              <a:tr h="914400">
                <a:tc>
                  <a:txBody>
                    <a:bodyPr/>
                    <a:lstStyle/>
                    <a:p>
                      <a:pPr algn="just"/>
                      <a:r>
                        <a:rPr lang="ru-RU" sz="1800" b="1" dirty="0" smtClean="0">
                          <a:solidFill>
                            <a:srgbClr val="000000"/>
                          </a:solidFill>
                          <a:latin typeface="+mn-lt"/>
                          <a:cs typeface="Times New Roman" panose="02020603050405020304" pitchFamily="18" charset="0"/>
                        </a:rPr>
                        <a:t>Ст. 8.1. КоАП РФ – «Несоблюдение экологических требований при осуществлении градостроительной деятельности и эксплуатации предприятий, сооружений или иных объектов»</a:t>
                      </a:r>
                      <a:endParaRPr lang="ru-RU" sz="1800" b="1" dirty="0">
                        <a:solidFill>
                          <a:srgbClr val="000000"/>
                        </a:solidFill>
                        <a:latin typeface="+mn-lt"/>
                        <a:cs typeface="Times New Roman" panose="02020603050405020304" pitchFamily="18" charset="0"/>
                      </a:endParaRPr>
                    </a:p>
                  </a:txBody>
                  <a:tcPr/>
                </a:tc>
              </a:tr>
              <a:tr h="914400">
                <a:tc>
                  <a:txBody>
                    <a:bodyPr/>
                    <a:lstStyle/>
                    <a:p>
                      <a:pPr algn="just"/>
                      <a:r>
                        <a:rPr lang="ru-RU" sz="1800" b="0" dirty="0" smtClean="0">
                          <a:solidFill>
                            <a:srgbClr val="000000"/>
                          </a:solidFill>
                          <a:latin typeface="+mn-lt"/>
                          <a:cs typeface="Times New Roman" panose="02020603050405020304" pitchFamily="18" charset="0"/>
                        </a:rPr>
                        <a:t>- отсутствие программы ПЭК или неосуществление (ненадлежащее осуществление) производственного экологического контроля, неосуществление мероприятий по снижению выбросов в период НМУ.</a:t>
                      </a:r>
                      <a:endParaRPr lang="ru-RU" sz="1800" b="0" dirty="0">
                        <a:solidFill>
                          <a:srgbClr val="000000"/>
                        </a:solidFill>
                        <a:latin typeface="+mn-lt"/>
                        <a:cs typeface="Times New Roman" panose="02020603050405020304" pitchFamily="18" charset="0"/>
                      </a:endParaRPr>
                    </a:p>
                  </a:txBody>
                  <a:tcPr/>
                </a:tc>
              </a:tr>
            </a:tbl>
          </a:graphicData>
        </a:graphic>
      </p:graphicFrame>
      <p:graphicFrame>
        <p:nvGraphicFramePr>
          <p:cNvPr id="5" name="Объект 3"/>
          <p:cNvGraphicFramePr>
            <a:graphicFrameLocks noGrp="1"/>
          </p:cNvGraphicFramePr>
          <p:nvPr>
            <p:ph idx="1"/>
            <p:extLst>
              <p:ext uri="{D42A27DB-BD31-4B8C-83A1-F6EECF244321}">
                <p14:modId xmlns:p14="http://schemas.microsoft.com/office/powerpoint/2010/main" val="3207429976"/>
              </p:ext>
            </p:extLst>
          </p:nvPr>
        </p:nvGraphicFramePr>
        <p:xfrm>
          <a:off x="685800" y="2095500"/>
          <a:ext cx="7924800" cy="3474720"/>
        </p:xfrm>
        <a:graphic>
          <a:graphicData uri="http://schemas.openxmlformats.org/drawingml/2006/table">
            <a:tbl>
              <a:tblPr firstRow="1" bandRow="1">
                <a:tableStyleId>{5C22544A-7EE6-4342-B048-85BDC9FD1C3A}</a:tableStyleId>
              </a:tblPr>
              <a:tblGrid>
                <a:gridCol w="7924800"/>
              </a:tblGrid>
              <a:tr h="563880">
                <a:tc>
                  <a:txBody>
                    <a:bodyPr/>
                    <a:lstStyle/>
                    <a:p>
                      <a:pPr algn="just"/>
                      <a:r>
                        <a:rPr lang="ru-RU" sz="1800" b="1" dirty="0" smtClean="0">
                          <a:solidFill>
                            <a:srgbClr val="000000"/>
                          </a:solidFill>
                          <a:latin typeface="+mn-lt"/>
                          <a:cs typeface="Times New Roman" panose="02020603050405020304" pitchFamily="18" charset="0"/>
                        </a:rPr>
                        <a:t>Ст. 8.5. КоАП РФ – «Сокрытие или искажение экологической информации»</a:t>
                      </a:r>
                      <a:endParaRPr lang="ru-RU" sz="1800" b="1" dirty="0">
                        <a:solidFill>
                          <a:srgbClr val="000000"/>
                        </a:solidFill>
                        <a:latin typeface="+mn-lt"/>
                        <a:cs typeface="Times New Roman" panose="02020603050405020304" pitchFamily="18" charset="0"/>
                      </a:endParaRPr>
                    </a:p>
                  </a:txBody>
                  <a:tcPr/>
                </a:tc>
              </a:tr>
              <a:tr h="2103120">
                <a:tc>
                  <a:txBody>
                    <a:bodyPr/>
                    <a:lstStyle/>
                    <a:p>
                      <a:pPr algn="just"/>
                      <a:r>
                        <a:rPr lang="ru-RU" sz="1800" b="0" dirty="0" smtClean="0">
                          <a:solidFill>
                            <a:srgbClr val="000000"/>
                          </a:solidFill>
                          <a:latin typeface="+mn-lt"/>
                          <a:cs typeface="Times New Roman" panose="02020603050405020304" pitchFamily="18" charset="0"/>
                        </a:rPr>
                        <a:t>- искажение</a:t>
                      </a:r>
                      <a:r>
                        <a:rPr lang="ru-RU" sz="1800" b="0" baseline="0" dirty="0" smtClean="0">
                          <a:solidFill>
                            <a:srgbClr val="000000"/>
                          </a:solidFill>
                          <a:latin typeface="+mn-lt"/>
                          <a:cs typeface="Times New Roman" panose="02020603050405020304" pitchFamily="18" charset="0"/>
                        </a:rPr>
                        <a:t> информации, данных, полученных при осуществлении производственного экологического контроля (ПЭК), непредставление </a:t>
                      </a:r>
                      <a:r>
                        <a:rPr lang="ru-RU" sz="1800" b="0" dirty="0" smtClean="0">
                          <a:solidFill>
                            <a:srgbClr val="000000"/>
                          </a:solidFill>
                          <a:latin typeface="+mn-lt"/>
                          <a:cs typeface="Times New Roman" panose="02020603050405020304" pitchFamily="18" charset="0"/>
                        </a:rPr>
                        <a:t>отчета об организации и результатах осуществления ПЭК,</a:t>
                      </a:r>
                      <a:r>
                        <a:rPr lang="ru-RU" sz="1800" b="0" baseline="0" dirty="0" smtClean="0">
                          <a:solidFill>
                            <a:srgbClr val="000000"/>
                          </a:solidFill>
                          <a:latin typeface="+mn-lt"/>
                          <a:cs typeface="Times New Roman" panose="02020603050405020304" pitchFamily="18" charset="0"/>
                        </a:rPr>
                        <a:t> отчетность об образовании, использовании, обезвреживании, о размещении отходов (в установленные законодательством сроки) - для объектов НВОС </a:t>
                      </a:r>
                      <a:r>
                        <a:rPr lang="en-US" sz="1800" b="0" baseline="0" dirty="0" smtClean="0">
                          <a:solidFill>
                            <a:srgbClr val="000000"/>
                          </a:solidFill>
                          <a:latin typeface="+mn-lt"/>
                          <a:cs typeface="Times New Roman" panose="02020603050405020304" pitchFamily="18" charset="0"/>
                        </a:rPr>
                        <a:t>III </a:t>
                      </a:r>
                      <a:r>
                        <a:rPr lang="ru-RU" sz="1800" b="0" baseline="0" dirty="0" smtClean="0">
                          <a:solidFill>
                            <a:srgbClr val="000000"/>
                          </a:solidFill>
                          <a:latin typeface="+mn-lt"/>
                          <a:cs typeface="Times New Roman" panose="02020603050405020304" pitchFamily="18" charset="0"/>
                        </a:rPr>
                        <a:t>категории, непредставление (представление не в установленные сроки) годовой статистической отчетности по форме </a:t>
                      </a:r>
                      <a:r>
                        <a:rPr lang="ru-RU" sz="1800" b="0" baseline="0" dirty="0" smtClean="0">
                          <a:solidFill>
                            <a:srgbClr val="000000"/>
                          </a:solidFill>
                          <a:latin typeface="+mn-lt"/>
                          <a:cs typeface="Times New Roman" panose="02020603050405020304" pitchFamily="18" charset="0"/>
                        </a:rPr>
                        <a:t/>
                      </a:r>
                      <a:br>
                        <a:rPr lang="ru-RU" sz="1800" b="0" baseline="0" dirty="0" smtClean="0">
                          <a:solidFill>
                            <a:srgbClr val="000000"/>
                          </a:solidFill>
                          <a:latin typeface="+mn-lt"/>
                          <a:cs typeface="Times New Roman" panose="02020603050405020304" pitchFamily="18" charset="0"/>
                        </a:rPr>
                      </a:br>
                      <a:r>
                        <a:rPr lang="ru-RU" sz="1800" b="0" baseline="0" dirty="0" smtClean="0">
                          <a:solidFill>
                            <a:srgbClr val="000000"/>
                          </a:solidFill>
                          <a:latin typeface="+mn-lt"/>
                          <a:cs typeface="Times New Roman" panose="02020603050405020304" pitchFamily="18" charset="0"/>
                        </a:rPr>
                        <a:t>2-ТП </a:t>
                      </a:r>
                      <a:r>
                        <a:rPr lang="ru-RU" sz="1800" b="0" baseline="0" dirty="0" smtClean="0">
                          <a:solidFill>
                            <a:srgbClr val="000000"/>
                          </a:solidFill>
                          <a:latin typeface="+mn-lt"/>
                          <a:cs typeface="Times New Roman" panose="02020603050405020304" pitchFamily="18" charset="0"/>
                        </a:rPr>
                        <a:t>(отходы) и 2-ТП (воздух), непредставление декларации о воздействии на окружающую среду по объектам II категории, декларации о плате за негативное воздействие на окружающую среду.</a:t>
                      </a:r>
                      <a:endParaRPr lang="ru-RU" sz="1800" b="0" dirty="0">
                        <a:solidFill>
                          <a:srgbClr val="000000"/>
                        </a:solidFill>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668190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4"/>
          <p:cNvGraphicFramePr>
            <a:graphicFrameLocks noGrp="1"/>
          </p:cNvGraphicFramePr>
          <p:nvPr>
            <p:ph idx="4294967295"/>
            <p:extLst>
              <p:ext uri="{D42A27DB-BD31-4B8C-83A1-F6EECF244321}">
                <p14:modId xmlns:p14="http://schemas.microsoft.com/office/powerpoint/2010/main" val="3293930604"/>
              </p:ext>
            </p:extLst>
          </p:nvPr>
        </p:nvGraphicFramePr>
        <p:xfrm>
          <a:off x="762000" y="2933700"/>
          <a:ext cx="7924800" cy="2209800"/>
        </p:xfrm>
        <a:graphic>
          <a:graphicData uri="http://schemas.openxmlformats.org/drawingml/2006/table">
            <a:tbl>
              <a:tblPr firstRow="1" bandRow="1">
                <a:tableStyleId>{5C22544A-7EE6-4342-B048-85BDC9FD1C3A}</a:tableStyleId>
              </a:tblPr>
              <a:tblGrid>
                <a:gridCol w="7924800"/>
              </a:tblGrid>
              <a:tr h="685800">
                <a:tc>
                  <a:txBody>
                    <a:bodyPr/>
                    <a:lstStyle/>
                    <a:p>
                      <a:pPr algn="just"/>
                      <a:r>
                        <a:rPr lang="ru-RU" sz="1800" b="1" dirty="0" smtClean="0">
                          <a:solidFill>
                            <a:srgbClr val="000000"/>
                          </a:solidFill>
                          <a:latin typeface="+mn-lt"/>
                          <a:cs typeface="Times New Roman" panose="02020603050405020304" pitchFamily="18" charset="0"/>
                        </a:rPr>
                        <a:t>Ст. 19.7. КоАП РФ – «Непредставление сведений (информации)»</a:t>
                      </a:r>
                      <a:endParaRPr lang="ru-RU" sz="1800" b="1" dirty="0">
                        <a:solidFill>
                          <a:srgbClr val="000000"/>
                        </a:solidFill>
                        <a:latin typeface="+mn-lt"/>
                        <a:cs typeface="Times New Roman" panose="02020603050405020304" pitchFamily="18" charset="0"/>
                      </a:endParaRPr>
                    </a:p>
                  </a:txBody>
                  <a:tcPr/>
                </a:tc>
              </a:tr>
              <a:tr h="1524000">
                <a:tc>
                  <a:txBody>
                    <a:bodyPr/>
                    <a:lstStyle/>
                    <a:p>
                      <a:pPr algn="just"/>
                      <a:r>
                        <a:rPr lang="ru-RU" sz="1800" b="0" dirty="0" smtClean="0">
                          <a:solidFill>
                            <a:srgbClr val="000000"/>
                          </a:solidFill>
                          <a:latin typeface="+mn-lt"/>
                          <a:cs typeface="Times New Roman" panose="02020603050405020304" pitchFamily="18" charset="0"/>
                        </a:rPr>
                        <a:t>- непредставление или несвоевременное представление органу (должностному лицу), осуществляющему государственный контроль (надзор), сведений (информации), представление которых предусмотрено законом и необходим для осуществления этим органом (должностным лицом) его законной деятельности.</a:t>
                      </a:r>
                      <a:endParaRPr lang="ru-RU" sz="1800" b="0" dirty="0">
                        <a:solidFill>
                          <a:srgbClr val="000000"/>
                        </a:solidFill>
                        <a:latin typeface="+mn-lt"/>
                        <a:cs typeface="Times New Roman" panose="02020603050405020304" pitchFamily="18" charset="0"/>
                      </a:endParaRPr>
                    </a:p>
                  </a:txBody>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760229746"/>
              </p:ext>
            </p:extLst>
          </p:nvPr>
        </p:nvGraphicFramePr>
        <p:xfrm>
          <a:off x="762000" y="571500"/>
          <a:ext cx="7924800" cy="2209800"/>
        </p:xfrm>
        <a:graphic>
          <a:graphicData uri="http://schemas.openxmlformats.org/drawingml/2006/table">
            <a:tbl>
              <a:tblPr firstRow="1" bandRow="1">
                <a:tableStyleId>{5C22544A-7EE6-4342-B048-85BDC9FD1C3A}</a:tableStyleId>
              </a:tblPr>
              <a:tblGrid>
                <a:gridCol w="7924800"/>
              </a:tblGrid>
              <a:tr h="1219200">
                <a:tc>
                  <a:txBody>
                    <a:bodyPr/>
                    <a:lstStyle/>
                    <a:p>
                      <a:pPr algn="just"/>
                      <a:r>
                        <a:rPr lang="ru-RU" sz="1800" b="1" dirty="0" smtClean="0">
                          <a:solidFill>
                            <a:srgbClr val="000000"/>
                          </a:solidFill>
                          <a:latin typeface="+mn-lt"/>
                          <a:cs typeface="Times New Roman" panose="02020603050405020304" pitchFamily="18" charset="0"/>
                        </a:rPr>
                        <a:t>Ст. 17.7. КоАП РФ – «Невыполнение законных требований прокурора, следователя, дознавателя или должностного лица, осуществляющего производство по делу об административном правонарушении»</a:t>
                      </a:r>
                      <a:endParaRPr lang="ru-RU" sz="1800" b="1" dirty="0">
                        <a:solidFill>
                          <a:srgbClr val="000000"/>
                        </a:solidFill>
                        <a:latin typeface="+mn-lt"/>
                        <a:cs typeface="Times New Roman" panose="02020603050405020304" pitchFamily="18" charset="0"/>
                      </a:endParaRPr>
                    </a:p>
                  </a:txBody>
                  <a:tcPr/>
                </a:tc>
              </a:tr>
              <a:tr h="990600">
                <a:tc>
                  <a:txBody>
                    <a:bodyPr/>
                    <a:lstStyle/>
                    <a:p>
                      <a:pPr algn="just"/>
                      <a:r>
                        <a:rPr lang="ru-RU" sz="1800" b="0" dirty="0" smtClean="0">
                          <a:solidFill>
                            <a:srgbClr val="000000"/>
                          </a:solidFill>
                          <a:latin typeface="+mn-lt"/>
                          <a:cs typeface="Times New Roman" panose="02020603050405020304" pitchFamily="18" charset="0"/>
                        </a:rPr>
                        <a:t>- умышленное невыполнение требований должностного лица, осуществляющего производство по делу об административном правонарушении.</a:t>
                      </a:r>
                      <a:endParaRPr lang="ru-RU" sz="1800" b="0" dirty="0">
                        <a:solidFill>
                          <a:srgbClr val="000000"/>
                        </a:solidFill>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4171879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694973009"/>
              </p:ext>
            </p:extLst>
          </p:nvPr>
        </p:nvGraphicFramePr>
        <p:xfrm>
          <a:off x="685800" y="419100"/>
          <a:ext cx="7924800" cy="4861560"/>
        </p:xfrm>
        <a:graphic>
          <a:graphicData uri="http://schemas.openxmlformats.org/drawingml/2006/table">
            <a:tbl>
              <a:tblPr firstRow="1" bandRow="1">
                <a:tableStyleId>{5C22544A-7EE6-4342-B048-85BDC9FD1C3A}</a:tableStyleId>
              </a:tblPr>
              <a:tblGrid>
                <a:gridCol w="3962400"/>
                <a:gridCol w="3962400"/>
              </a:tblGrid>
              <a:tr h="685800">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rgbClr val="000000"/>
                          </a:solidFill>
                          <a:effectLst/>
                          <a:latin typeface="+mn-lt"/>
                          <a:ea typeface="+mn-ea"/>
                          <a:cs typeface="Times New Roman" panose="02020603050405020304" pitchFamily="18" charset="0"/>
                        </a:rPr>
                        <a:t>Основной причиной, по которой хозяйствующие субъекты допускали данные нарушения:</a:t>
                      </a:r>
                    </a:p>
                  </a:txBody>
                  <a:tcPr/>
                </a:tc>
                <a:tc hMerge="1">
                  <a:txBody>
                    <a:bodyPr/>
                    <a:lstStyle/>
                    <a:p>
                      <a:endParaRPr lang="ru-RU" sz="1400" b="0" dirty="0">
                        <a:solidFill>
                          <a:srgbClr val="000000"/>
                        </a:solidFill>
                        <a:latin typeface="Times New Roman" panose="02020603050405020304" pitchFamily="18" charset="0"/>
                        <a:cs typeface="Times New Roman" panose="02020603050405020304" pitchFamily="18" charset="0"/>
                      </a:endParaRPr>
                    </a:p>
                  </a:txBody>
                  <a:tcPr/>
                </a:tc>
              </a:tr>
              <a:tr h="2362200">
                <a:tc>
                  <a:txBody>
                    <a:bodyPr/>
                    <a:lstStyle/>
                    <a:p>
                      <a:r>
                        <a:rPr lang="ru-RU" sz="1600" b="0" dirty="0" smtClean="0">
                          <a:solidFill>
                            <a:srgbClr val="000000"/>
                          </a:solidFill>
                          <a:latin typeface="+mn-lt"/>
                          <a:cs typeface="Times New Roman" panose="02020603050405020304" pitchFamily="18" charset="0"/>
                        </a:rPr>
                        <a:t>- отсутствие подготовки руководителей организаций и специалистов в области охраны окружающей среды и экологической безопасности, ответственных за принятие решений при осуществлении хозяйственной и иной деятельности, которая оказывает или может оказать негативное воздействие на окружающую среду;</a:t>
                      </a:r>
                      <a:endParaRPr lang="ru-RU" sz="1600" b="0" dirty="0">
                        <a:solidFill>
                          <a:srgbClr val="000000"/>
                        </a:solidFill>
                        <a:latin typeface="+mn-lt"/>
                        <a:cs typeface="Times New Roman" panose="02020603050405020304" pitchFamily="18" charset="0"/>
                      </a:endParaRPr>
                    </a:p>
                  </a:txBody>
                  <a:tcPr/>
                </a:tc>
                <a:tc>
                  <a:txBody>
                    <a:bodyPr/>
                    <a:lstStyle/>
                    <a:p>
                      <a:r>
                        <a:rPr lang="ru-RU" sz="1600" b="0" dirty="0" smtClean="0">
                          <a:solidFill>
                            <a:srgbClr val="000000"/>
                          </a:solidFill>
                          <a:latin typeface="+mn-lt"/>
                          <a:cs typeface="Times New Roman" panose="02020603050405020304" pitchFamily="18" charset="0"/>
                        </a:rPr>
                        <a:t>ч. 1 ст. 73 Федерального закона от 10.01.2002 № 7-ФЗ «Об охране окружающей среды».</a:t>
                      </a:r>
                      <a:endParaRPr lang="ru-RU" sz="1600" b="0" dirty="0">
                        <a:solidFill>
                          <a:srgbClr val="000000"/>
                        </a:solidFill>
                        <a:latin typeface="+mn-lt"/>
                        <a:cs typeface="Times New Roman" panose="02020603050405020304" pitchFamily="18" charset="0"/>
                      </a:endParaRPr>
                    </a:p>
                  </a:txBody>
                  <a:tcPr/>
                </a:tc>
              </a:tr>
              <a:tr h="990600">
                <a:tc>
                  <a:txBody>
                    <a:bodyPr/>
                    <a:lstStyle/>
                    <a:p>
                      <a:r>
                        <a:rPr lang="ru-RU" sz="1600" b="0" dirty="0" smtClean="0">
                          <a:solidFill>
                            <a:srgbClr val="000000"/>
                          </a:solidFill>
                          <a:latin typeface="+mn-lt"/>
                          <a:cs typeface="Times New Roman" panose="02020603050405020304" pitchFamily="18" charset="0"/>
                        </a:rPr>
                        <a:t>- недостаточное качество производственного экологического контроля.</a:t>
                      </a:r>
                      <a:endParaRPr lang="ru-RU" sz="1600" b="0" dirty="0">
                        <a:solidFill>
                          <a:srgbClr val="000000"/>
                        </a:solidFill>
                        <a:latin typeface="+mn-lt"/>
                        <a:cs typeface="Times New Roman" panose="02020603050405020304" pitchFamily="18" charset="0"/>
                      </a:endParaRPr>
                    </a:p>
                  </a:txBody>
                  <a:tcPr/>
                </a:tc>
                <a:tc>
                  <a:txBody>
                    <a:bodyPr/>
                    <a:lstStyle/>
                    <a:p>
                      <a:r>
                        <a:rPr lang="ru-RU" sz="1600" b="0" dirty="0" smtClean="0">
                          <a:solidFill>
                            <a:srgbClr val="000000"/>
                          </a:solidFill>
                          <a:latin typeface="+mn-lt"/>
                          <a:cs typeface="Times New Roman" panose="02020603050405020304" pitchFamily="18" charset="0"/>
                        </a:rPr>
                        <a:t>ч. 1 ст. 67 Федерального закона от 10.01.2002  № 7-ФЗ «Об охране окружающей среды». </a:t>
                      </a:r>
                      <a:endParaRPr lang="ru-RU" sz="1600" b="0" dirty="0">
                        <a:solidFill>
                          <a:srgbClr val="000000"/>
                        </a:solidFill>
                        <a:latin typeface="+mn-lt"/>
                        <a:cs typeface="Times New Roman" panose="02020603050405020304" pitchFamily="18" charset="0"/>
                      </a:endParaRPr>
                    </a:p>
                  </a:txBody>
                  <a:tcPr/>
                </a:tc>
              </a:tr>
              <a:tr h="370840">
                <a:tc gridSpan="2">
                  <a:txBody>
                    <a:bodyPr/>
                    <a:lstStyle/>
                    <a:p>
                      <a:pPr algn="just"/>
                      <a:r>
                        <a:rPr lang="ru-RU" sz="1600" b="0" dirty="0" smtClean="0">
                          <a:solidFill>
                            <a:srgbClr val="000000"/>
                          </a:solidFill>
                          <a:latin typeface="+mn-lt"/>
                          <a:cs typeface="Times New Roman" panose="02020603050405020304" pitchFamily="18" charset="0"/>
                        </a:rPr>
                        <a:t>Для предотвращения соответствующих нарушений необходимо повышение исполнительской дисциплины со стороны лиц, ответственных за охрану окружающей среды.</a:t>
                      </a:r>
                    </a:p>
                  </a:txBody>
                  <a:tcPr/>
                </a:tc>
                <a:tc hMerge="1">
                  <a:txBody>
                    <a:bodyPr/>
                    <a:lstStyle/>
                    <a:p>
                      <a:endParaRPr lang="ru-RU" sz="1600" b="0" dirty="0">
                        <a:solidFill>
                          <a:srgbClr val="000000"/>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46299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977900"/>
            <a:ext cx="7924800" cy="3810000"/>
          </a:xfrm>
        </p:spPr>
        <p:txBody>
          <a:bodyPr/>
          <a:lstStyle/>
          <a:p>
            <a:pPr marL="0" indent="0" algn="just">
              <a:lnSpc>
                <a:spcPct val="150000"/>
              </a:lnSpc>
              <a:buNone/>
            </a:pPr>
            <a:r>
              <a:rPr lang="ru-RU" sz="2000" dirty="0" smtClean="0">
                <a:solidFill>
                  <a:srgbClr val="000000"/>
                </a:solidFill>
                <a:effectLst>
                  <a:outerShdw blurRad="38100" dist="38100" dir="2700000" algn="tl">
                    <a:srgbClr val="000000">
                      <a:alpha val="43137"/>
                    </a:srgbClr>
                  </a:outerShdw>
                </a:effectLst>
              </a:rPr>
              <a:t>Государственный экологический надзор подразделяется на два уровня:</a:t>
            </a:r>
          </a:p>
          <a:p>
            <a:pPr algn="just">
              <a:lnSpc>
                <a:spcPct val="150000"/>
              </a:lnSpc>
            </a:pPr>
            <a:r>
              <a:rPr lang="ru-RU" sz="2000" dirty="0" smtClean="0">
                <a:solidFill>
                  <a:srgbClr val="000000"/>
                </a:solidFill>
                <a:effectLst>
                  <a:outerShdw blurRad="38100" dist="38100" dir="2700000" algn="tl">
                    <a:srgbClr val="000000">
                      <a:alpha val="43137"/>
                    </a:srgbClr>
                  </a:outerShdw>
                </a:effectLst>
              </a:rPr>
              <a:t>федеральный </a:t>
            </a:r>
            <a:r>
              <a:rPr lang="ru-RU" sz="2000" dirty="0">
                <a:solidFill>
                  <a:srgbClr val="000000"/>
                </a:solidFill>
                <a:effectLst>
                  <a:outerShdw blurRad="38100" dist="38100" dir="2700000" algn="tl">
                    <a:srgbClr val="000000">
                      <a:alpha val="43137"/>
                    </a:srgbClr>
                  </a:outerShdw>
                </a:effectLst>
              </a:rPr>
              <a:t>государственный экологический </a:t>
            </a:r>
            <a:r>
              <a:rPr lang="ru-RU" sz="2000" dirty="0" smtClean="0">
                <a:solidFill>
                  <a:srgbClr val="000000"/>
                </a:solidFill>
                <a:effectLst>
                  <a:outerShdw blurRad="38100" dist="38100" dir="2700000" algn="tl">
                    <a:srgbClr val="000000">
                      <a:alpha val="43137"/>
                    </a:srgbClr>
                  </a:outerShdw>
                </a:effectLst>
              </a:rPr>
              <a:t>надзор;</a:t>
            </a:r>
          </a:p>
          <a:p>
            <a:pPr algn="just">
              <a:lnSpc>
                <a:spcPct val="150000"/>
              </a:lnSpc>
            </a:pPr>
            <a:r>
              <a:rPr lang="ru-RU" sz="2000" dirty="0">
                <a:solidFill>
                  <a:srgbClr val="000000"/>
                </a:solidFill>
                <a:effectLst>
                  <a:outerShdw blurRad="38100" dist="38100" dir="2700000" algn="tl">
                    <a:srgbClr val="000000">
                      <a:alpha val="43137"/>
                    </a:srgbClr>
                  </a:outerShdw>
                </a:effectLst>
              </a:rPr>
              <a:t>региональный государственный экологический </a:t>
            </a:r>
            <a:r>
              <a:rPr lang="ru-RU" sz="2000" dirty="0" smtClean="0">
                <a:solidFill>
                  <a:srgbClr val="000000"/>
                </a:solidFill>
                <a:effectLst>
                  <a:outerShdw blurRad="38100" dist="38100" dir="2700000" algn="tl">
                    <a:srgbClr val="000000">
                      <a:alpha val="43137"/>
                    </a:srgbClr>
                  </a:outerShdw>
                </a:effectLst>
              </a:rPr>
              <a:t>надзор.</a:t>
            </a:r>
          </a:p>
          <a:p>
            <a:pPr marL="0" indent="0" algn="just">
              <a:lnSpc>
                <a:spcPct val="150000"/>
              </a:lnSpc>
              <a:buNone/>
            </a:pPr>
            <a:r>
              <a:rPr lang="ru-RU" sz="2000" dirty="0" smtClean="0">
                <a:solidFill>
                  <a:srgbClr val="000000"/>
                </a:solidFill>
                <a:effectLst>
                  <a:outerShdw blurRad="38100" dist="38100" dir="2700000" algn="tl">
                    <a:srgbClr val="000000">
                      <a:alpha val="43137"/>
                    </a:srgbClr>
                  </a:outerShdw>
                </a:effectLst>
              </a:rPr>
              <a:t>Постановлением Правительства Российской Федерации от 28.08.2015 № 903 утверждены критерии объектов, подлежащих федеральному государственному экологическому надзору.</a:t>
            </a:r>
            <a:endParaRPr lang="ru-RU" sz="20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2773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419100"/>
            <a:ext cx="7924800" cy="596900"/>
          </a:xfrm>
        </p:spPr>
        <p:txBody>
          <a:bodyPr/>
          <a:lstStyle/>
          <a:p>
            <a:pPr lvl="0">
              <a:spcBef>
                <a:spcPct val="20000"/>
              </a:spcBef>
            </a:pPr>
            <a:r>
              <a:rPr lang="ru-RU" sz="2800" b="1" dirty="0" smtClean="0">
                <a:solidFill>
                  <a:srgbClr val="000000"/>
                </a:solidFill>
                <a:effectLst>
                  <a:outerShdw blurRad="38100" dist="38100" dir="2700000" algn="tl">
                    <a:srgbClr val="000000">
                      <a:alpha val="43137"/>
                    </a:srgbClr>
                  </a:outerShdw>
                </a:effectLst>
                <a:ea typeface="+mn-ea"/>
                <a:cs typeface="Times New Roman" panose="02020603050405020304" pitchFamily="18" charset="0"/>
              </a:rPr>
              <a:t>Всего </a:t>
            </a:r>
            <a:r>
              <a:rPr lang="ru-RU" sz="2800" b="1" dirty="0">
                <a:solidFill>
                  <a:srgbClr val="000000"/>
                </a:solidFill>
                <a:effectLst>
                  <a:outerShdw blurRad="38100" dist="38100" dir="2700000" algn="tl">
                    <a:srgbClr val="000000">
                      <a:alpha val="43137"/>
                    </a:srgbClr>
                  </a:outerShdw>
                </a:effectLst>
                <a:ea typeface="+mn-ea"/>
                <a:cs typeface="Times New Roman" panose="02020603050405020304" pitchFamily="18" charset="0"/>
              </a:rPr>
              <a:t>надзорных мероприятий: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795355492"/>
              </p:ext>
            </p:extLst>
          </p:nvPr>
        </p:nvGraphicFramePr>
        <p:xfrm>
          <a:off x="685800" y="1257300"/>
          <a:ext cx="7924800" cy="1752600"/>
        </p:xfrm>
        <a:graphic>
          <a:graphicData uri="http://schemas.openxmlformats.org/drawingml/2006/table">
            <a:tbl>
              <a:tblPr firstRow="1" bandRow="1">
                <a:tableStyleId>{5C22544A-7EE6-4342-B048-85BDC9FD1C3A}</a:tableStyleId>
              </a:tblPr>
              <a:tblGrid>
                <a:gridCol w="1066800"/>
                <a:gridCol w="1676400"/>
                <a:gridCol w="1447800"/>
                <a:gridCol w="1828800"/>
                <a:gridCol w="1905000"/>
              </a:tblGrid>
              <a:tr h="563880">
                <a:tc>
                  <a:txBody>
                    <a:bodyPr/>
                    <a:lstStyle/>
                    <a:p>
                      <a:pPr algn="ctr"/>
                      <a:r>
                        <a:rPr lang="ru-RU" sz="1800" dirty="0" smtClean="0">
                          <a:solidFill>
                            <a:srgbClr val="000000"/>
                          </a:solidFill>
                          <a:effectLst/>
                        </a:rPr>
                        <a:t>год</a:t>
                      </a:r>
                      <a:endParaRPr lang="ru-RU" sz="1800" dirty="0">
                        <a:solidFill>
                          <a:srgbClr val="000000"/>
                        </a:solidFill>
                        <a:effectLst/>
                      </a:endParaRPr>
                    </a:p>
                  </a:txBody>
                  <a:tcPr/>
                </a:tc>
                <a:tc>
                  <a:txBody>
                    <a:bodyPr/>
                    <a:lstStyle/>
                    <a:p>
                      <a:pPr algn="ctr"/>
                      <a:r>
                        <a:rPr lang="ru-RU" sz="1800" dirty="0" smtClean="0">
                          <a:solidFill>
                            <a:srgbClr val="000000"/>
                          </a:solidFill>
                          <a:effectLst/>
                        </a:rPr>
                        <a:t>Количество проверок</a:t>
                      </a:r>
                      <a:endParaRPr lang="ru-RU" sz="1800" dirty="0">
                        <a:solidFill>
                          <a:srgbClr val="000000"/>
                        </a:solidFill>
                        <a:effectLst/>
                      </a:endParaRPr>
                    </a:p>
                  </a:txBody>
                  <a:tcPr/>
                </a:tc>
                <a:tc>
                  <a:txBody>
                    <a:bodyPr/>
                    <a:lstStyle/>
                    <a:p>
                      <a:pPr algn="ctr"/>
                      <a:r>
                        <a:rPr lang="ru-RU" sz="1800" dirty="0" smtClean="0">
                          <a:solidFill>
                            <a:srgbClr val="000000"/>
                          </a:solidFill>
                          <a:effectLst/>
                        </a:rPr>
                        <a:t>плановых</a:t>
                      </a:r>
                      <a:endParaRPr lang="ru-RU" sz="1800" dirty="0">
                        <a:solidFill>
                          <a:srgbClr val="000000"/>
                        </a:solidFill>
                        <a:effectLst/>
                      </a:endParaRPr>
                    </a:p>
                  </a:txBody>
                  <a:tcPr/>
                </a:tc>
                <a:tc>
                  <a:txBody>
                    <a:bodyPr/>
                    <a:lstStyle/>
                    <a:p>
                      <a:pPr algn="ctr"/>
                      <a:r>
                        <a:rPr lang="ru-RU" sz="1800" dirty="0" smtClean="0">
                          <a:solidFill>
                            <a:srgbClr val="000000"/>
                          </a:solidFill>
                          <a:effectLst/>
                        </a:rPr>
                        <a:t>внеплановых</a:t>
                      </a:r>
                      <a:endParaRPr lang="ru-RU" sz="1800" dirty="0">
                        <a:solidFill>
                          <a:srgbClr val="000000"/>
                        </a:solidFill>
                        <a:effectLst/>
                      </a:endParaRPr>
                    </a:p>
                  </a:txBody>
                  <a:tcPr/>
                </a:tc>
                <a:tc>
                  <a:txBody>
                    <a:bodyPr/>
                    <a:lstStyle/>
                    <a:p>
                      <a:pPr algn="ctr"/>
                      <a:r>
                        <a:rPr lang="ru-RU" sz="1800" dirty="0" smtClean="0">
                          <a:solidFill>
                            <a:srgbClr val="000000"/>
                          </a:solidFill>
                          <a:effectLst/>
                        </a:rPr>
                        <a:t>Рейдовых мероприятий</a:t>
                      </a:r>
                      <a:endParaRPr lang="ru-RU" sz="1800" dirty="0">
                        <a:solidFill>
                          <a:srgbClr val="000000"/>
                        </a:solidFill>
                        <a:effectLst/>
                      </a:endParaRPr>
                    </a:p>
                  </a:txBody>
                  <a:tcPr/>
                </a:tc>
              </a:tr>
              <a:tr h="370840">
                <a:tc>
                  <a:txBody>
                    <a:bodyPr/>
                    <a:lstStyle/>
                    <a:p>
                      <a:pPr algn="ctr"/>
                      <a:r>
                        <a:rPr lang="ru-RU" b="1" dirty="0" smtClean="0"/>
                        <a:t>2020        </a:t>
                      </a:r>
                      <a:r>
                        <a:rPr lang="ru-RU" b="1" baseline="0" dirty="0" smtClean="0"/>
                        <a:t>  </a:t>
                      </a:r>
                      <a:endParaRPr lang="ru-RU" sz="1600" b="1" dirty="0"/>
                    </a:p>
                  </a:txBody>
                  <a:tcPr anchor="ctr"/>
                </a:tc>
                <a:tc>
                  <a:txBody>
                    <a:bodyPr/>
                    <a:lstStyle/>
                    <a:p>
                      <a:pPr algn="ctr"/>
                      <a:r>
                        <a:rPr lang="ru-RU" b="1" dirty="0" smtClean="0"/>
                        <a:t>136</a:t>
                      </a:r>
                      <a:endParaRPr lang="ru-RU" b="1" dirty="0"/>
                    </a:p>
                  </a:txBody>
                  <a:tcPr anchor="ctr"/>
                </a:tc>
                <a:tc>
                  <a:txBody>
                    <a:bodyPr/>
                    <a:lstStyle/>
                    <a:p>
                      <a:pPr algn="ctr"/>
                      <a:r>
                        <a:rPr lang="ru-RU" b="1" dirty="0" smtClean="0"/>
                        <a:t>21*</a:t>
                      </a:r>
                      <a:endParaRPr lang="ru-RU" b="1" dirty="0"/>
                    </a:p>
                  </a:txBody>
                  <a:tcPr anchor="ctr"/>
                </a:tc>
                <a:tc>
                  <a:txBody>
                    <a:bodyPr/>
                    <a:lstStyle/>
                    <a:p>
                      <a:pPr algn="ctr"/>
                      <a:r>
                        <a:rPr lang="ru-RU" b="1" dirty="0" smtClean="0"/>
                        <a:t>1</a:t>
                      </a:r>
                      <a:endParaRPr lang="ru-RU" b="1" dirty="0"/>
                    </a:p>
                  </a:txBody>
                  <a:tcPr anchor="ctr"/>
                </a:tc>
                <a:tc>
                  <a:txBody>
                    <a:bodyPr/>
                    <a:lstStyle/>
                    <a:p>
                      <a:pPr algn="ctr"/>
                      <a:r>
                        <a:rPr lang="ru-RU" b="1" dirty="0" smtClean="0"/>
                        <a:t>470</a:t>
                      </a:r>
                      <a:endParaRPr lang="ru-RU" b="1" dirty="0"/>
                    </a:p>
                  </a:txBody>
                  <a:tcPr anchor="ctr"/>
                </a:tc>
              </a:tr>
              <a:tr h="370840">
                <a:tc>
                  <a:txBody>
                    <a:bodyPr/>
                    <a:lstStyle/>
                    <a:p>
                      <a:pPr algn="ctr"/>
                      <a:r>
                        <a:rPr lang="ru-RU" dirty="0" smtClean="0"/>
                        <a:t>2019</a:t>
                      </a:r>
                      <a:endParaRPr lang="ru-RU" dirty="0"/>
                    </a:p>
                  </a:txBody>
                  <a:tcPr anchor="ctr"/>
                </a:tc>
                <a:tc>
                  <a:txBody>
                    <a:bodyPr/>
                    <a:lstStyle/>
                    <a:p>
                      <a:pPr algn="ctr"/>
                      <a:r>
                        <a:rPr lang="ru-RU" dirty="0" smtClean="0"/>
                        <a:t>141</a:t>
                      </a:r>
                      <a:endParaRPr lang="ru-RU" dirty="0"/>
                    </a:p>
                  </a:txBody>
                  <a:tcPr anchor="ctr"/>
                </a:tc>
                <a:tc>
                  <a:txBody>
                    <a:bodyPr/>
                    <a:lstStyle/>
                    <a:p>
                      <a:pPr algn="ctr"/>
                      <a:r>
                        <a:rPr lang="ru-RU" dirty="0" smtClean="0"/>
                        <a:t>124</a:t>
                      </a:r>
                      <a:endParaRPr lang="ru-RU" dirty="0"/>
                    </a:p>
                  </a:txBody>
                  <a:tcPr anchor="ctr"/>
                </a:tc>
                <a:tc>
                  <a:txBody>
                    <a:bodyPr/>
                    <a:lstStyle/>
                    <a:p>
                      <a:pPr algn="ctr"/>
                      <a:r>
                        <a:rPr lang="ru-RU" dirty="0" smtClean="0"/>
                        <a:t>6</a:t>
                      </a:r>
                      <a:endParaRPr lang="ru-RU" dirty="0"/>
                    </a:p>
                  </a:txBody>
                  <a:tcPr anchor="ctr"/>
                </a:tc>
                <a:tc>
                  <a:txBody>
                    <a:bodyPr/>
                    <a:lstStyle/>
                    <a:p>
                      <a:pPr algn="ctr"/>
                      <a:r>
                        <a:rPr lang="ru-RU" dirty="0" smtClean="0"/>
                        <a:t>710</a:t>
                      </a:r>
                      <a:endParaRPr lang="ru-RU" dirty="0"/>
                    </a:p>
                  </a:txBody>
                  <a:tcPr anchor="ctr"/>
                </a:tc>
              </a:tr>
              <a:tr h="370840">
                <a:tc>
                  <a:txBody>
                    <a:bodyPr/>
                    <a:lstStyle/>
                    <a:p>
                      <a:pPr algn="ctr"/>
                      <a:r>
                        <a:rPr lang="ru-RU" dirty="0" smtClean="0"/>
                        <a:t>2018</a:t>
                      </a:r>
                      <a:endParaRPr lang="ru-RU" dirty="0"/>
                    </a:p>
                  </a:txBody>
                  <a:tcPr anchor="ctr"/>
                </a:tc>
                <a:tc>
                  <a:txBody>
                    <a:bodyPr/>
                    <a:lstStyle/>
                    <a:p>
                      <a:pPr algn="ctr"/>
                      <a:r>
                        <a:rPr lang="ru-RU" dirty="0" smtClean="0"/>
                        <a:t>145</a:t>
                      </a:r>
                      <a:endParaRPr lang="ru-RU" dirty="0"/>
                    </a:p>
                  </a:txBody>
                  <a:tcPr anchor="ctr"/>
                </a:tc>
                <a:tc>
                  <a:txBody>
                    <a:bodyPr/>
                    <a:lstStyle/>
                    <a:p>
                      <a:pPr algn="ctr"/>
                      <a:r>
                        <a:rPr lang="ru-RU" dirty="0" smtClean="0"/>
                        <a:t>123</a:t>
                      </a:r>
                      <a:endParaRPr lang="ru-RU" dirty="0"/>
                    </a:p>
                  </a:txBody>
                  <a:tcPr anchor="ctr"/>
                </a:tc>
                <a:tc>
                  <a:txBody>
                    <a:bodyPr/>
                    <a:lstStyle/>
                    <a:p>
                      <a:pPr algn="ctr"/>
                      <a:r>
                        <a:rPr lang="ru-RU" dirty="0" smtClean="0"/>
                        <a:t>19</a:t>
                      </a:r>
                      <a:endParaRPr lang="ru-RU" dirty="0"/>
                    </a:p>
                  </a:txBody>
                  <a:tcPr anchor="ctr"/>
                </a:tc>
                <a:tc>
                  <a:txBody>
                    <a:bodyPr/>
                    <a:lstStyle/>
                    <a:p>
                      <a:pPr algn="ctr"/>
                      <a:r>
                        <a:rPr lang="ru-RU" dirty="0" smtClean="0"/>
                        <a:t>896</a:t>
                      </a:r>
                      <a:endParaRPr lang="ru-RU" dirty="0"/>
                    </a:p>
                  </a:txBody>
                  <a:tcPr anchor="ctr"/>
                </a:tc>
              </a:tr>
            </a:tbl>
          </a:graphicData>
        </a:graphic>
      </p:graphicFrame>
      <p:sp>
        <p:nvSpPr>
          <p:cNvPr id="6" name="Прямоугольник 5"/>
          <p:cNvSpPr/>
          <p:nvPr/>
        </p:nvSpPr>
        <p:spPr>
          <a:xfrm>
            <a:off x="685800" y="3187868"/>
            <a:ext cx="8001000" cy="1938992"/>
          </a:xfrm>
          <a:prstGeom prst="rect">
            <a:avLst/>
          </a:prstGeom>
        </p:spPr>
        <p:txBody>
          <a:bodyPr wrap="square">
            <a:spAutoFit/>
          </a:bodyPr>
          <a:lstStyle/>
          <a:p>
            <a:r>
              <a:rPr lang="ru-RU" sz="2000" dirty="0" smtClean="0">
                <a:solidFill>
                  <a:srgbClr val="000000"/>
                </a:solidFill>
                <a:effectLst>
                  <a:outerShdw blurRad="38100" dist="38100" dir="2700000" algn="tl">
                    <a:srgbClr val="000000">
                      <a:alpha val="43137"/>
                    </a:srgbClr>
                  </a:outerShdw>
                </a:effectLst>
                <a:latin typeface="+mn-lt"/>
              </a:rPr>
              <a:t>* В </a:t>
            </a:r>
            <a:r>
              <a:rPr lang="ru-RU" sz="2000" dirty="0">
                <a:solidFill>
                  <a:srgbClr val="000000"/>
                </a:solidFill>
                <a:effectLst>
                  <a:outerShdw blurRad="38100" dist="38100" dir="2700000" algn="tl">
                    <a:srgbClr val="000000">
                      <a:alpha val="43137"/>
                    </a:srgbClr>
                  </a:outerShdw>
                </a:effectLst>
                <a:latin typeface="+mn-lt"/>
              </a:rPr>
              <a:t>связи с введением ограничительных мер (COVID-19) – прекращено и исключено из плана проведения плановых проверок на 2020 год – </a:t>
            </a:r>
            <a:r>
              <a:rPr lang="ru-RU" sz="2000" dirty="0" smtClean="0">
                <a:solidFill>
                  <a:srgbClr val="000000"/>
                </a:solidFill>
                <a:effectLst>
                  <a:outerShdw blurRad="38100" dist="38100" dir="2700000" algn="tl">
                    <a:srgbClr val="000000">
                      <a:alpha val="43137"/>
                    </a:srgbClr>
                  </a:outerShdw>
                </a:effectLst>
                <a:latin typeface="+mn-lt"/>
              </a:rPr>
              <a:t>115 </a:t>
            </a:r>
            <a:r>
              <a:rPr lang="ru-RU" sz="2000" dirty="0">
                <a:solidFill>
                  <a:srgbClr val="000000"/>
                </a:solidFill>
                <a:effectLst>
                  <a:outerShdw blurRad="38100" dist="38100" dir="2700000" algn="tl">
                    <a:srgbClr val="000000">
                      <a:alpha val="43137"/>
                    </a:srgbClr>
                  </a:outerShdw>
                </a:effectLst>
                <a:latin typeface="+mn-lt"/>
              </a:rPr>
              <a:t>проверок</a:t>
            </a:r>
            <a:r>
              <a:rPr lang="ru-RU" sz="2000" dirty="0" smtClean="0">
                <a:solidFill>
                  <a:srgbClr val="000000"/>
                </a:solidFill>
                <a:effectLst>
                  <a:outerShdw blurRad="38100" dist="38100" dir="2700000" algn="tl">
                    <a:srgbClr val="000000">
                      <a:alpha val="43137"/>
                    </a:srgbClr>
                  </a:outerShdw>
                </a:effectLst>
                <a:latin typeface="+mn-lt"/>
              </a:rPr>
              <a:t>.</a:t>
            </a:r>
          </a:p>
          <a:p>
            <a:endParaRPr lang="ru-RU" sz="2000" dirty="0" smtClean="0">
              <a:solidFill>
                <a:srgbClr val="000000"/>
              </a:solidFill>
              <a:effectLst>
                <a:outerShdw blurRad="38100" dist="38100" dir="2700000" algn="tl">
                  <a:srgbClr val="000000">
                    <a:alpha val="43137"/>
                  </a:srgbClr>
                </a:outerShdw>
              </a:effectLst>
              <a:latin typeface="+mn-lt"/>
            </a:endParaRPr>
          </a:p>
          <a:p>
            <a:r>
              <a:rPr lang="ru-RU" sz="2000" dirty="0" smtClean="0">
                <a:solidFill>
                  <a:srgbClr val="000000"/>
                </a:solidFill>
                <a:effectLst>
                  <a:outerShdw blurRad="38100" dist="38100" dir="2700000" algn="tl">
                    <a:srgbClr val="000000">
                      <a:alpha val="43137"/>
                    </a:srgbClr>
                  </a:outerShdw>
                </a:effectLst>
                <a:latin typeface="+mn-lt"/>
              </a:rPr>
              <a:t>   </a:t>
            </a:r>
            <a:r>
              <a:rPr lang="ru-RU" sz="2000" smtClean="0">
                <a:solidFill>
                  <a:srgbClr val="000000"/>
                </a:solidFill>
                <a:effectLst>
                  <a:outerShdw blurRad="38100" dist="38100" dir="2700000" algn="tl">
                    <a:srgbClr val="000000">
                      <a:alpha val="43137"/>
                    </a:srgbClr>
                  </a:outerShdw>
                </a:effectLst>
                <a:latin typeface="+mn-lt"/>
              </a:rPr>
              <a:t>В 2021 </a:t>
            </a:r>
            <a:r>
              <a:rPr lang="ru-RU" sz="2000" dirty="0" smtClean="0">
                <a:solidFill>
                  <a:srgbClr val="000000"/>
                </a:solidFill>
                <a:effectLst>
                  <a:outerShdw blurRad="38100" dist="38100" dir="2700000" algn="tl">
                    <a:srgbClr val="000000">
                      <a:alpha val="43137"/>
                    </a:srgbClr>
                  </a:outerShdw>
                </a:effectLst>
                <a:latin typeface="+mn-lt"/>
              </a:rPr>
              <a:t>году плановые проверки в отношении субъектов малого предпринимательства не проводятся.</a:t>
            </a:r>
            <a:endParaRPr lang="ru-RU" sz="2000" dirty="0">
              <a:solidFill>
                <a:srgbClr val="0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391366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647700"/>
            <a:ext cx="7924800" cy="889000"/>
          </a:xfrm>
        </p:spPr>
        <p:txBody>
          <a:bodyPr/>
          <a:lstStyle/>
          <a:p>
            <a:r>
              <a:rPr lang="ru-RU" sz="2800" dirty="0" smtClean="0">
                <a:solidFill>
                  <a:srgbClr val="000000"/>
                </a:solidFill>
              </a:rPr>
              <a:t/>
            </a:r>
            <a:br>
              <a:rPr lang="ru-RU" sz="2800" dirty="0" smtClean="0">
                <a:solidFill>
                  <a:srgbClr val="000000"/>
                </a:solidFill>
              </a:rPr>
            </a:br>
            <a:r>
              <a:rPr lang="ru-RU" sz="2800" b="1" dirty="0" smtClean="0">
                <a:solidFill>
                  <a:srgbClr val="000000"/>
                </a:solidFill>
                <a:effectLst>
                  <a:outerShdw blurRad="38100" dist="38100" dir="2700000" algn="tl">
                    <a:srgbClr val="000000">
                      <a:alpha val="43137"/>
                    </a:srgbClr>
                  </a:outerShdw>
                </a:effectLst>
              </a:rPr>
              <a:t>Всего </a:t>
            </a:r>
            <a:r>
              <a:rPr lang="ru-RU" sz="2800" b="1" dirty="0">
                <a:solidFill>
                  <a:srgbClr val="000000"/>
                </a:solidFill>
                <a:effectLst>
                  <a:outerShdw blurRad="38100" dist="38100" dir="2700000" algn="tl">
                    <a:srgbClr val="000000">
                      <a:alpha val="43137"/>
                    </a:srgbClr>
                  </a:outerShdw>
                </a:effectLst>
              </a:rPr>
              <a:t>по итогам надзорных мероприятий </a:t>
            </a:r>
            <a:r>
              <a:rPr lang="ru-RU" sz="2800" b="1" dirty="0" smtClean="0">
                <a:solidFill>
                  <a:srgbClr val="000000"/>
                </a:solidFill>
                <a:effectLst>
                  <a:outerShdw blurRad="38100" dist="38100" dir="2700000" algn="tl">
                    <a:srgbClr val="000000">
                      <a:alpha val="43137"/>
                    </a:srgbClr>
                  </a:outerShdw>
                </a:effectLst>
              </a:rPr>
              <a:t>за </a:t>
            </a:r>
            <a:r>
              <a:rPr lang="ru-RU" sz="2800" b="1" dirty="0">
                <a:solidFill>
                  <a:srgbClr val="000000"/>
                </a:solidFill>
                <a:effectLst>
                  <a:outerShdw blurRad="38100" dist="38100" dir="2700000" algn="tl">
                    <a:srgbClr val="000000">
                      <a:alpha val="43137"/>
                    </a:srgbClr>
                  </a:outerShdw>
                </a:effectLst>
              </a:rPr>
              <a:t>2020 </a:t>
            </a:r>
            <a:r>
              <a:rPr lang="ru-RU" sz="2800" b="1" dirty="0" smtClean="0">
                <a:solidFill>
                  <a:srgbClr val="000000"/>
                </a:solidFill>
                <a:effectLst>
                  <a:outerShdw blurRad="38100" dist="38100" dir="2700000" algn="tl">
                    <a:srgbClr val="000000">
                      <a:alpha val="43137"/>
                    </a:srgbClr>
                  </a:outerShdw>
                </a:effectLst>
              </a:rPr>
              <a:t>год:</a:t>
            </a:r>
            <a:r>
              <a:rPr lang="ru-RU" sz="2800" dirty="0"/>
              <a:t/>
            </a:r>
            <a:br>
              <a:rPr lang="ru-RU" sz="2800" dirty="0"/>
            </a:br>
            <a:endParaRPr lang="ru-RU" sz="28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445278998"/>
              </p:ext>
            </p:extLst>
          </p:nvPr>
        </p:nvGraphicFramePr>
        <p:xfrm>
          <a:off x="685800" y="1866900"/>
          <a:ext cx="7924800" cy="2179320"/>
        </p:xfrm>
        <a:graphic>
          <a:graphicData uri="http://schemas.openxmlformats.org/drawingml/2006/table">
            <a:tbl>
              <a:tblPr firstRow="1" bandRow="1">
                <a:tableStyleId>{5C22544A-7EE6-4342-B048-85BDC9FD1C3A}</a:tableStyleId>
              </a:tblPr>
              <a:tblGrid>
                <a:gridCol w="1981200"/>
                <a:gridCol w="1981200"/>
                <a:gridCol w="1981200"/>
                <a:gridCol w="1981200"/>
              </a:tblGrid>
              <a:tr h="762000">
                <a:tc>
                  <a:txBody>
                    <a:bodyPr/>
                    <a:lstStyle/>
                    <a:p>
                      <a:pPr algn="ctr"/>
                      <a:r>
                        <a:rPr lang="ru-RU" sz="1600" b="1" dirty="0" smtClean="0">
                          <a:solidFill>
                            <a:srgbClr val="000000"/>
                          </a:solidFill>
                          <a:effectLst/>
                          <a:latin typeface="+mn-lt"/>
                          <a:cs typeface="Times New Roman" panose="02020603050405020304" pitchFamily="18" charset="0"/>
                        </a:rPr>
                        <a:t>Год</a:t>
                      </a:r>
                      <a:endParaRPr lang="ru-RU" sz="1600" b="1" dirty="0">
                        <a:solidFill>
                          <a:srgbClr val="000000"/>
                        </a:solidFill>
                        <a:effectLst/>
                        <a:latin typeface="+mn-lt"/>
                        <a:cs typeface="Times New Roman" panose="02020603050405020304" pitchFamily="18" charset="0"/>
                      </a:endParaRPr>
                    </a:p>
                  </a:txBody>
                  <a:tcPr anchor="ctr"/>
                </a:tc>
                <a:tc>
                  <a:txBody>
                    <a:bodyPr/>
                    <a:lstStyle/>
                    <a:p>
                      <a:pPr algn="ctr"/>
                      <a:r>
                        <a:rPr lang="ru-RU" sz="1600" b="1" dirty="0" smtClean="0">
                          <a:solidFill>
                            <a:srgbClr val="000000"/>
                          </a:solidFill>
                          <a:effectLst/>
                          <a:latin typeface="+mn-lt"/>
                          <a:cs typeface="Times New Roman" panose="02020603050405020304" pitchFamily="18" charset="0"/>
                        </a:rPr>
                        <a:t>Составлено протоколов (шт.)</a:t>
                      </a:r>
                      <a:endParaRPr lang="ru-RU" sz="1600" b="1" dirty="0">
                        <a:solidFill>
                          <a:srgbClr val="000000"/>
                        </a:solidFill>
                        <a:effectLst/>
                        <a:latin typeface="+mn-lt"/>
                        <a:cs typeface="Times New Roman" panose="02020603050405020304" pitchFamily="18" charset="0"/>
                      </a:endParaRPr>
                    </a:p>
                  </a:txBody>
                  <a:tcPr anchor="ctr"/>
                </a:tc>
                <a:tc>
                  <a:txBody>
                    <a:bodyPr/>
                    <a:lstStyle/>
                    <a:p>
                      <a:pPr algn="ctr"/>
                      <a:r>
                        <a:rPr lang="ru-RU" sz="1600" b="1" dirty="0" smtClean="0">
                          <a:solidFill>
                            <a:srgbClr val="000000"/>
                          </a:solidFill>
                          <a:effectLst/>
                          <a:latin typeface="+mn-lt"/>
                          <a:cs typeface="Times New Roman" panose="02020603050405020304" pitchFamily="18" charset="0"/>
                        </a:rPr>
                        <a:t>Наложено административных штрафов (тыс. руб.)</a:t>
                      </a:r>
                      <a:endParaRPr lang="ru-RU" sz="1600" b="1" dirty="0">
                        <a:solidFill>
                          <a:srgbClr val="000000"/>
                        </a:solidFill>
                        <a:effectLst/>
                        <a:latin typeface="+mn-lt"/>
                        <a:cs typeface="Times New Roman" panose="02020603050405020304" pitchFamily="18" charset="0"/>
                      </a:endParaRPr>
                    </a:p>
                  </a:txBody>
                  <a:tcPr anchor="ctr"/>
                </a:tc>
                <a:tc>
                  <a:txBody>
                    <a:bodyPr/>
                    <a:lstStyle/>
                    <a:p>
                      <a:pPr algn="ctr"/>
                      <a:r>
                        <a:rPr lang="ru-RU" sz="1600" b="1" dirty="0" smtClean="0">
                          <a:solidFill>
                            <a:srgbClr val="000000"/>
                          </a:solidFill>
                          <a:effectLst/>
                          <a:latin typeface="+mn-lt"/>
                          <a:cs typeface="Times New Roman" panose="02020603050405020304" pitchFamily="18" charset="0"/>
                        </a:rPr>
                        <a:t>Количество претензий</a:t>
                      </a:r>
                      <a:r>
                        <a:rPr lang="ru-RU" sz="1600" b="1" baseline="0" dirty="0" smtClean="0">
                          <a:solidFill>
                            <a:srgbClr val="000000"/>
                          </a:solidFill>
                          <a:effectLst/>
                          <a:latin typeface="+mn-lt"/>
                          <a:cs typeface="Times New Roman" panose="02020603050405020304" pitchFamily="18" charset="0"/>
                        </a:rPr>
                        <a:t> о возмещении вреда</a:t>
                      </a:r>
                      <a:endParaRPr lang="ru-RU" sz="1600" b="1" dirty="0">
                        <a:solidFill>
                          <a:srgbClr val="000000"/>
                        </a:solidFill>
                        <a:effectLst/>
                        <a:latin typeface="+mn-lt"/>
                        <a:cs typeface="Times New Roman" panose="02020603050405020304" pitchFamily="18" charset="0"/>
                      </a:endParaRPr>
                    </a:p>
                  </a:txBody>
                  <a:tcPr anchor="ctr"/>
                </a:tc>
              </a:tr>
              <a:tr h="370840">
                <a:tc>
                  <a:txBody>
                    <a:bodyPr/>
                    <a:lstStyle/>
                    <a:p>
                      <a:pPr algn="ctr"/>
                      <a:r>
                        <a:rPr lang="ru-RU" sz="1800" b="1" dirty="0" smtClean="0">
                          <a:solidFill>
                            <a:srgbClr val="000000"/>
                          </a:solidFill>
                          <a:effectLst/>
                          <a:latin typeface="+mn-lt"/>
                          <a:cs typeface="Times New Roman" panose="02020603050405020304" pitchFamily="18" charset="0"/>
                        </a:rPr>
                        <a:t>2020 </a:t>
                      </a:r>
                    </a:p>
                  </a:txBody>
                  <a:tcPr/>
                </a:tc>
                <a:tc>
                  <a:txBody>
                    <a:bodyPr/>
                    <a:lstStyle/>
                    <a:p>
                      <a:pPr algn="ctr"/>
                      <a:r>
                        <a:rPr lang="ru-RU" sz="1800" b="1" dirty="0" smtClean="0">
                          <a:solidFill>
                            <a:srgbClr val="000000"/>
                          </a:solidFill>
                          <a:effectLst/>
                          <a:latin typeface="+mn-lt"/>
                          <a:cs typeface="Times New Roman" panose="02020603050405020304" pitchFamily="18" charset="0"/>
                        </a:rPr>
                        <a:t>570</a:t>
                      </a:r>
                      <a:endParaRPr lang="ru-RU" sz="1800" b="1" dirty="0">
                        <a:solidFill>
                          <a:srgbClr val="000000"/>
                        </a:solidFill>
                        <a:effectLst/>
                        <a:latin typeface="+mn-lt"/>
                        <a:cs typeface="Times New Roman" panose="02020603050405020304" pitchFamily="18" charset="0"/>
                      </a:endParaRPr>
                    </a:p>
                  </a:txBody>
                  <a:tcPr/>
                </a:tc>
                <a:tc>
                  <a:txBody>
                    <a:bodyPr/>
                    <a:lstStyle/>
                    <a:p>
                      <a:pPr algn="ctr"/>
                      <a:r>
                        <a:rPr lang="ru-RU" sz="1800" b="1" dirty="0" smtClean="0">
                          <a:solidFill>
                            <a:srgbClr val="000000"/>
                          </a:solidFill>
                          <a:effectLst/>
                          <a:latin typeface="+mn-lt"/>
                          <a:cs typeface="Times New Roman" panose="02020603050405020304" pitchFamily="18" charset="0"/>
                        </a:rPr>
                        <a:t>2</a:t>
                      </a:r>
                      <a:r>
                        <a:rPr lang="en-US" sz="1800" b="1" dirty="0" smtClean="0">
                          <a:solidFill>
                            <a:srgbClr val="000000"/>
                          </a:solidFill>
                          <a:effectLst/>
                          <a:latin typeface="+mn-lt"/>
                          <a:cs typeface="Times New Roman" panose="02020603050405020304" pitchFamily="18" charset="0"/>
                        </a:rPr>
                        <a:t>489</a:t>
                      </a:r>
                      <a:r>
                        <a:rPr lang="ru-RU" sz="1800" b="1" dirty="0" smtClean="0">
                          <a:solidFill>
                            <a:srgbClr val="000000"/>
                          </a:solidFill>
                          <a:effectLst/>
                          <a:latin typeface="+mn-lt"/>
                          <a:cs typeface="Times New Roman" panose="02020603050405020304" pitchFamily="18" charset="0"/>
                        </a:rPr>
                        <a:t>,</a:t>
                      </a:r>
                      <a:r>
                        <a:rPr lang="en-US" sz="1800" b="1" dirty="0" smtClean="0">
                          <a:solidFill>
                            <a:srgbClr val="000000"/>
                          </a:solidFill>
                          <a:effectLst/>
                          <a:latin typeface="+mn-lt"/>
                          <a:cs typeface="Times New Roman" panose="02020603050405020304" pitchFamily="18" charset="0"/>
                        </a:rPr>
                        <a:t>8</a:t>
                      </a:r>
                      <a:r>
                        <a:rPr lang="ru-RU" sz="1800" b="1" dirty="0" smtClean="0">
                          <a:solidFill>
                            <a:srgbClr val="000000"/>
                          </a:solidFill>
                          <a:effectLst/>
                          <a:latin typeface="+mn-lt"/>
                          <a:cs typeface="Times New Roman" panose="02020603050405020304" pitchFamily="18" charset="0"/>
                        </a:rPr>
                        <a:t>0</a:t>
                      </a:r>
                      <a:endParaRPr lang="ru-RU" sz="1800" b="1" dirty="0">
                        <a:solidFill>
                          <a:srgbClr val="000000"/>
                        </a:solidFill>
                        <a:effectLst/>
                        <a:latin typeface="+mn-lt"/>
                        <a:cs typeface="Times New Roman" panose="02020603050405020304" pitchFamily="18" charset="0"/>
                      </a:endParaRPr>
                    </a:p>
                  </a:txBody>
                  <a:tcPr/>
                </a:tc>
                <a:tc>
                  <a:txBody>
                    <a:bodyPr/>
                    <a:lstStyle/>
                    <a:p>
                      <a:pPr algn="ctr"/>
                      <a:r>
                        <a:rPr lang="ru-RU" sz="1800" b="1" dirty="0" smtClean="0">
                          <a:solidFill>
                            <a:srgbClr val="000000"/>
                          </a:solidFill>
                          <a:effectLst/>
                          <a:latin typeface="+mn-lt"/>
                          <a:cs typeface="Times New Roman" panose="02020603050405020304" pitchFamily="18" charset="0"/>
                        </a:rPr>
                        <a:t>19</a:t>
                      </a:r>
                      <a:endParaRPr lang="ru-RU" sz="1800" b="1" dirty="0">
                        <a:solidFill>
                          <a:srgbClr val="000000"/>
                        </a:solidFill>
                        <a:effectLst/>
                        <a:latin typeface="+mn-lt"/>
                        <a:cs typeface="Times New Roman" panose="02020603050405020304" pitchFamily="18" charset="0"/>
                      </a:endParaRPr>
                    </a:p>
                  </a:txBody>
                  <a:tcPr/>
                </a:tc>
              </a:tr>
              <a:tr h="370840">
                <a:tc>
                  <a:txBody>
                    <a:bodyPr/>
                    <a:lstStyle/>
                    <a:p>
                      <a:pPr algn="ctr"/>
                      <a:r>
                        <a:rPr lang="ru-RU" sz="1800" b="0" dirty="0" smtClean="0">
                          <a:solidFill>
                            <a:srgbClr val="000000"/>
                          </a:solidFill>
                          <a:effectLst/>
                          <a:latin typeface="+mn-lt"/>
                          <a:cs typeface="Times New Roman" panose="02020603050405020304" pitchFamily="18" charset="0"/>
                        </a:rPr>
                        <a:t>2019</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330 </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836,2</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16</a:t>
                      </a:r>
                      <a:endParaRPr lang="ru-RU" sz="1800" b="0" dirty="0">
                        <a:solidFill>
                          <a:srgbClr val="000000"/>
                        </a:solidFill>
                        <a:effectLst/>
                        <a:latin typeface="+mn-lt"/>
                        <a:cs typeface="Times New Roman" panose="02020603050405020304" pitchFamily="18" charset="0"/>
                      </a:endParaRPr>
                    </a:p>
                  </a:txBody>
                  <a:tcPr/>
                </a:tc>
              </a:tr>
              <a:tr h="370840">
                <a:tc>
                  <a:txBody>
                    <a:bodyPr/>
                    <a:lstStyle/>
                    <a:p>
                      <a:pPr algn="ctr"/>
                      <a:r>
                        <a:rPr lang="ru-RU" sz="1800" b="0" dirty="0" smtClean="0">
                          <a:solidFill>
                            <a:srgbClr val="000000"/>
                          </a:solidFill>
                          <a:effectLst/>
                          <a:latin typeface="+mn-lt"/>
                          <a:cs typeface="Times New Roman" panose="02020603050405020304" pitchFamily="18" charset="0"/>
                        </a:rPr>
                        <a:t>2018</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477</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3988,8</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95</a:t>
                      </a:r>
                      <a:endParaRPr lang="ru-RU" sz="1800" b="0" dirty="0">
                        <a:solidFill>
                          <a:srgbClr val="000000"/>
                        </a:solidFill>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687561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extLst>
              <p:ext uri="{D42A27DB-BD31-4B8C-83A1-F6EECF244321}">
                <p14:modId xmlns:p14="http://schemas.microsoft.com/office/powerpoint/2010/main" val="122823463"/>
              </p:ext>
            </p:extLst>
          </p:nvPr>
        </p:nvGraphicFramePr>
        <p:xfrm>
          <a:off x="990600" y="3086100"/>
          <a:ext cx="7688580" cy="2209800"/>
        </p:xfrm>
        <a:graphic>
          <a:graphicData uri="http://schemas.openxmlformats.org/drawingml/2006/table">
            <a:tbl>
              <a:tblPr firstRow="1" firstCol="1" bandRow="1"/>
              <a:tblGrid>
                <a:gridCol w="906780"/>
                <a:gridCol w="1524000"/>
                <a:gridCol w="3048000"/>
                <a:gridCol w="2209800"/>
              </a:tblGrid>
              <a:tr h="838200">
                <a:tc>
                  <a:txBody>
                    <a:bodyPr/>
                    <a:lstStyle/>
                    <a:p>
                      <a:pPr algn="ctr">
                        <a:lnSpc>
                          <a:spcPct val="100000"/>
                        </a:lnSpc>
                        <a:spcAft>
                          <a:spcPts val="0"/>
                        </a:spcAft>
                      </a:pPr>
                      <a:r>
                        <a:rPr lang="ru-RU" sz="1800" b="1" dirty="0" smtClean="0">
                          <a:solidFill>
                            <a:srgbClr val="000000"/>
                          </a:solidFill>
                          <a:effectLst/>
                          <a:latin typeface="+mn-lt"/>
                          <a:cs typeface="Times New Roman" panose="02020603050405020304" pitchFamily="18" charset="0"/>
                        </a:rPr>
                        <a:t>Год</a:t>
                      </a:r>
                      <a:endParaRPr lang="ru-RU" sz="1800" b="1" dirty="0">
                        <a:solidFill>
                          <a:srgbClr val="000000"/>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00000"/>
                        </a:lnSpc>
                        <a:spcAft>
                          <a:spcPts val="0"/>
                        </a:spcAft>
                      </a:pPr>
                      <a:r>
                        <a:rPr lang="ru-RU" sz="1800" b="1" dirty="0" smtClean="0">
                          <a:solidFill>
                            <a:srgbClr val="000000"/>
                          </a:solidFill>
                          <a:effectLst/>
                          <a:latin typeface="+mn-lt"/>
                          <a:cs typeface="Times New Roman" panose="02020603050405020304" pitchFamily="18" charset="0"/>
                        </a:rPr>
                        <a:t>Проведено рейдов</a:t>
                      </a:r>
                      <a:endParaRPr lang="ru-RU" sz="1800" b="1" dirty="0">
                        <a:solidFill>
                          <a:srgbClr val="000000"/>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00000"/>
                        </a:lnSpc>
                        <a:spcAft>
                          <a:spcPts val="0"/>
                        </a:spcAft>
                      </a:pPr>
                      <a:r>
                        <a:rPr lang="ru-RU" sz="1800" b="1" dirty="0">
                          <a:solidFill>
                            <a:srgbClr val="000000"/>
                          </a:solidFill>
                          <a:effectLst/>
                          <a:latin typeface="+mn-lt"/>
                          <a:cs typeface="Times New Roman" panose="02020603050405020304" pitchFamily="18" charset="0"/>
                        </a:rPr>
                        <a:t>Составлено протоколов об административных </a:t>
                      </a:r>
                      <a:r>
                        <a:rPr lang="ru-RU" sz="1800" b="1" dirty="0" smtClean="0">
                          <a:solidFill>
                            <a:srgbClr val="000000"/>
                          </a:solidFill>
                          <a:effectLst/>
                          <a:latin typeface="+mn-lt"/>
                          <a:cs typeface="Times New Roman" panose="02020603050405020304" pitchFamily="18" charset="0"/>
                        </a:rPr>
                        <a:t>правонарушениях (шт.)</a:t>
                      </a:r>
                      <a:endParaRPr lang="ru-RU" sz="1800" b="1" dirty="0">
                        <a:solidFill>
                          <a:srgbClr val="000000"/>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00000"/>
                        </a:lnSpc>
                        <a:spcAft>
                          <a:spcPts val="0"/>
                        </a:spcAft>
                      </a:pPr>
                      <a:r>
                        <a:rPr lang="ru-RU" sz="1800" b="1" dirty="0" smtClean="0">
                          <a:solidFill>
                            <a:srgbClr val="000000"/>
                          </a:solidFill>
                          <a:effectLst/>
                          <a:latin typeface="+mn-lt"/>
                          <a:cs typeface="Times New Roman" panose="02020603050405020304" pitchFamily="18" charset="0"/>
                        </a:rPr>
                        <a:t>Предотвращено нарушений</a:t>
                      </a:r>
                      <a:endParaRPr lang="ru-RU" sz="1800" b="1" dirty="0">
                        <a:solidFill>
                          <a:srgbClr val="000000"/>
                        </a:solidFill>
                        <a:effectLst/>
                        <a:latin typeface="+mn-lt"/>
                        <a:ea typeface="Calibri"/>
                        <a:cs typeface="Times New Roman" panose="02020603050405020304" pitchFamily="18" charset="0"/>
                      </a:endParaRPr>
                    </a:p>
                  </a:txBody>
                  <a:tcPr marL="68580" marR="68580" marT="0" marB="0" anchor="ctr"/>
                </a:tc>
              </a:tr>
              <a:tr h="457200">
                <a:tc>
                  <a:txBody>
                    <a:bodyPr/>
                    <a:lstStyle/>
                    <a:p>
                      <a:pPr algn="ctr">
                        <a:lnSpc>
                          <a:spcPct val="115000"/>
                        </a:lnSpc>
                        <a:spcAft>
                          <a:spcPts val="0"/>
                        </a:spcAft>
                      </a:pPr>
                      <a:r>
                        <a:rPr lang="ru-RU" sz="1800" b="1" dirty="0" smtClean="0">
                          <a:solidFill>
                            <a:srgbClr val="000000"/>
                          </a:solidFill>
                          <a:effectLst/>
                          <a:latin typeface="+mn-lt"/>
                          <a:ea typeface="Calibri"/>
                          <a:cs typeface="Times New Roman" panose="02020603050405020304" pitchFamily="18" charset="0"/>
                        </a:rPr>
                        <a:t>2020</a:t>
                      </a:r>
                      <a:endParaRPr lang="ru-RU" sz="1800" b="1" dirty="0">
                        <a:solidFill>
                          <a:srgbClr val="000000"/>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b="1" dirty="0" smtClean="0">
                          <a:solidFill>
                            <a:srgbClr val="000000"/>
                          </a:solidFill>
                          <a:effectLst/>
                          <a:latin typeface="+mn-lt"/>
                          <a:ea typeface="Calibri"/>
                          <a:cs typeface="Times New Roman" panose="02020603050405020304" pitchFamily="18" charset="0"/>
                        </a:rPr>
                        <a:t>470</a:t>
                      </a:r>
                      <a:endParaRPr lang="ru-RU" sz="1800" b="1" dirty="0">
                        <a:solidFill>
                          <a:srgbClr val="000000"/>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b="1" dirty="0" smtClean="0">
                          <a:solidFill>
                            <a:srgbClr val="000000"/>
                          </a:solidFill>
                          <a:effectLst/>
                          <a:latin typeface="+mn-lt"/>
                          <a:ea typeface="Calibri"/>
                          <a:cs typeface="Times New Roman" panose="02020603050405020304" pitchFamily="18" charset="0"/>
                        </a:rPr>
                        <a:t>162</a:t>
                      </a:r>
                      <a:endParaRPr lang="ru-RU" sz="1800" b="1" dirty="0">
                        <a:solidFill>
                          <a:srgbClr val="000000"/>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b="1" dirty="0" smtClean="0">
                          <a:solidFill>
                            <a:srgbClr val="000000"/>
                          </a:solidFill>
                          <a:effectLst/>
                          <a:latin typeface="+mn-lt"/>
                          <a:cs typeface="Times New Roman" panose="02020603050405020304" pitchFamily="18" charset="0"/>
                        </a:rPr>
                        <a:t>178</a:t>
                      </a:r>
                    </a:p>
                  </a:txBody>
                  <a:tcPr marL="68580" marR="68580" marT="0" marB="0" anchor="ctr"/>
                </a:tc>
              </a:tr>
              <a:tr h="457200">
                <a:tc>
                  <a:txBody>
                    <a:bodyPr/>
                    <a:lstStyle/>
                    <a:p>
                      <a:pPr algn="ctr">
                        <a:lnSpc>
                          <a:spcPct val="115000"/>
                        </a:lnSpc>
                        <a:spcAft>
                          <a:spcPts val="0"/>
                        </a:spcAft>
                      </a:pPr>
                      <a:r>
                        <a:rPr lang="ru-RU" sz="1800" b="0" dirty="0" smtClean="0">
                          <a:solidFill>
                            <a:srgbClr val="000000"/>
                          </a:solidFill>
                          <a:effectLst/>
                          <a:latin typeface="+mn-lt"/>
                          <a:ea typeface="Calibri"/>
                          <a:cs typeface="Times New Roman" panose="02020603050405020304" pitchFamily="18" charset="0"/>
                        </a:rPr>
                        <a:t>2019</a:t>
                      </a:r>
                      <a:endParaRPr lang="ru-RU" sz="1800" b="0" dirty="0">
                        <a:solidFill>
                          <a:srgbClr val="000000"/>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b="0" dirty="0" smtClean="0">
                          <a:solidFill>
                            <a:srgbClr val="000000"/>
                          </a:solidFill>
                          <a:effectLst/>
                          <a:latin typeface="+mn-lt"/>
                          <a:ea typeface="Calibri"/>
                          <a:cs typeface="Times New Roman" panose="02020603050405020304" pitchFamily="18" charset="0"/>
                        </a:rPr>
                        <a:t>710</a:t>
                      </a:r>
                      <a:endParaRPr lang="ru-RU" sz="1800" b="0" dirty="0">
                        <a:solidFill>
                          <a:srgbClr val="000000"/>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b="0" dirty="0" smtClean="0">
                          <a:solidFill>
                            <a:srgbClr val="000000"/>
                          </a:solidFill>
                          <a:effectLst/>
                          <a:latin typeface="+mn-lt"/>
                          <a:ea typeface="Calibri"/>
                          <a:cs typeface="Times New Roman" panose="02020603050405020304" pitchFamily="18" charset="0"/>
                        </a:rPr>
                        <a:t>26</a:t>
                      </a:r>
                      <a:endParaRPr lang="ru-RU" sz="1800" b="0" dirty="0">
                        <a:solidFill>
                          <a:srgbClr val="000000"/>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b="0" dirty="0" smtClean="0">
                          <a:solidFill>
                            <a:srgbClr val="000000"/>
                          </a:solidFill>
                          <a:effectLst/>
                          <a:latin typeface="+mn-lt"/>
                          <a:cs typeface="Times New Roman" panose="02020603050405020304" pitchFamily="18" charset="0"/>
                        </a:rPr>
                        <a:t>158</a:t>
                      </a:r>
                    </a:p>
                  </a:txBody>
                  <a:tcPr marL="68580" marR="68580" marT="0" marB="0" anchor="ctr"/>
                </a:tc>
              </a:tr>
              <a:tr h="457200">
                <a:tc>
                  <a:txBody>
                    <a:bodyPr/>
                    <a:lstStyle/>
                    <a:p>
                      <a:pPr algn="ctr">
                        <a:lnSpc>
                          <a:spcPct val="115000"/>
                        </a:lnSpc>
                        <a:spcAft>
                          <a:spcPts val="0"/>
                        </a:spcAft>
                      </a:pPr>
                      <a:r>
                        <a:rPr lang="ru-RU" sz="1800" b="0" dirty="0" smtClean="0">
                          <a:solidFill>
                            <a:srgbClr val="000000"/>
                          </a:solidFill>
                          <a:effectLst/>
                          <a:latin typeface="+mn-lt"/>
                          <a:ea typeface="Calibri"/>
                          <a:cs typeface="Times New Roman" panose="02020603050405020304" pitchFamily="18" charset="0"/>
                        </a:rPr>
                        <a:t>2018</a:t>
                      </a:r>
                      <a:endParaRPr lang="ru-RU" sz="1800" b="0" dirty="0">
                        <a:solidFill>
                          <a:srgbClr val="000000"/>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b="0" dirty="0" smtClean="0">
                          <a:solidFill>
                            <a:srgbClr val="000000"/>
                          </a:solidFill>
                          <a:effectLst/>
                          <a:latin typeface="+mn-lt"/>
                          <a:ea typeface="Calibri"/>
                          <a:cs typeface="Times New Roman" panose="02020603050405020304" pitchFamily="18" charset="0"/>
                        </a:rPr>
                        <a:t>896</a:t>
                      </a:r>
                      <a:endParaRPr lang="ru-RU" sz="1800" b="0" dirty="0">
                        <a:solidFill>
                          <a:srgbClr val="000000"/>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b="0" dirty="0" smtClean="0">
                          <a:solidFill>
                            <a:srgbClr val="000000"/>
                          </a:solidFill>
                          <a:effectLst/>
                          <a:latin typeface="+mn-lt"/>
                          <a:ea typeface="Calibri"/>
                          <a:cs typeface="Times New Roman" panose="02020603050405020304" pitchFamily="18" charset="0"/>
                        </a:rPr>
                        <a:t>143</a:t>
                      </a:r>
                      <a:endParaRPr lang="ru-RU" sz="1800" b="0" dirty="0">
                        <a:solidFill>
                          <a:srgbClr val="000000"/>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b="0" dirty="0" smtClean="0">
                          <a:solidFill>
                            <a:srgbClr val="000000"/>
                          </a:solidFill>
                          <a:effectLst/>
                          <a:latin typeface="+mn-lt"/>
                          <a:cs typeface="Times New Roman" panose="02020603050405020304" pitchFamily="18" charset="0"/>
                        </a:rPr>
                        <a:t>176</a:t>
                      </a:r>
                    </a:p>
                  </a:txBody>
                  <a:tcPr marL="68580" marR="68580" marT="0" marB="0" anchor="ctr"/>
                </a:tc>
              </a:tr>
            </a:tbl>
          </a:graphicData>
        </a:graphic>
      </p:graphicFrame>
      <p:sp>
        <p:nvSpPr>
          <p:cNvPr id="2" name="Прямоугольник 1"/>
          <p:cNvSpPr/>
          <p:nvPr/>
        </p:nvSpPr>
        <p:spPr>
          <a:xfrm>
            <a:off x="1219200" y="176488"/>
            <a:ext cx="7696200" cy="707886"/>
          </a:xfrm>
          <a:prstGeom prst="rect">
            <a:avLst/>
          </a:prstGeom>
        </p:spPr>
        <p:txBody>
          <a:bodyPr wrap="square">
            <a:spAutoFit/>
          </a:bodyPr>
          <a:lstStyle/>
          <a:p>
            <a:pPr algn="ctr"/>
            <a:r>
              <a:rPr lang="ru-RU" sz="2000" b="1" kern="0" dirty="0">
                <a:solidFill>
                  <a:schemeClr val="accent5">
                    <a:lumMod val="25000"/>
                  </a:schemeClr>
                </a:solidFill>
                <a:latin typeface="+mj-lt"/>
                <a:cs typeface="Times New Roman" panose="02020603050405020304" pitchFamily="18" charset="0"/>
              </a:rPr>
              <a:t>Итоги </a:t>
            </a:r>
            <a:r>
              <a:rPr lang="ru-RU" sz="2000" b="1" kern="0" dirty="0" smtClean="0">
                <a:solidFill>
                  <a:schemeClr val="accent5">
                    <a:lumMod val="25000"/>
                  </a:schemeClr>
                </a:solidFill>
                <a:latin typeface="+mj-lt"/>
                <a:cs typeface="Times New Roman" panose="02020603050405020304" pitchFamily="18" charset="0"/>
              </a:rPr>
              <a:t>рейдовых и плановых мероприятий (несанкционированный сброс отходов)</a:t>
            </a:r>
            <a:endParaRPr lang="ru-RU" sz="2000" b="1" kern="0" dirty="0">
              <a:solidFill>
                <a:schemeClr val="accent5">
                  <a:lumMod val="25000"/>
                </a:schemeClr>
              </a:solidFill>
              <a:latin typeface="+mj-lt"/>
              <a:cs typeface="Times New Roman" panose="02020603050405020304" pitchFamily="18"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924" b="4467"/>
          <a:stretch/>
        </p:blipFill>
        <p:spPr bwMode="auto">
          <a:xfrm>
            <a:off x="4800600" y="944880"/>
            <a:ext cx="3889375" cy="2002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887" b="15440"/>
          <a:stretch/>
        </p:blipFill>
        <p:spPr bwMode="auto">
          <a:xfrm>
            <a:off x="914400" y="937260"/>
            <a:ext cx="3773486" cy="2010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446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85800" y="571500"/>
            <a:ext cx="7924800" cy="2438400"/>
          </a:xfrm>
        </p:spPr>
        <p:txBody>
          <a:bodyPr/>
          <a:lstStyle/>
          <a:p>
            <a:pPr marL="0" indent="0" algn="ctr">
              <a:buNone/>
            </a:pPr>
            <a:r>
              <a:rPr lang="ru-RU" sz="2000" b="1" dirty="0" smtClean="0">
                <a:solidFill>
                  <a:srgbClr val="000000"/>
                </a:solidFill>
                <a:effectLst/>
                <a:latin typeface="+mj-lt"/>
                <a:cs typeface="Times New Roman" panose="02020603050405020304" pitchFamily="18" charset="0"/>
              </a:rPr>
              <a:t>В </a:t>
            </a:r>
            <a:r>
              <a:rPr lang="ru-RU" sz="2000" b="1" dirty="0">
                <a:solidFill>
                  <a:srgbClr val="000000"/>
                </a:solidFill>
                <a:effectLst/>
                <a:latin typeface="+mj-lt"/>
                <a:cs typeface="Times New Roman" panose="02020603050405020304" pitchFamily="18" charset="0"/>
              </a:rPr>
              <a:t>соответствии с основными направлениями реформы контрольно-надзорной деятельности в 2020 году основной упор делался на предупреждение нарушений юридическими лицами и индивидуальными предпринимателями обязательных требований, устранения причин, факторов и условий, способствующих нарушениям обязательных требований. </a:t>
            </a:r>
          </a:p>
          <a:p>
            <a:pPr>
              <a:buFontTx/>
              <a:buChar char="-"/>
            </a:pPr>
            <a:endParaRPr lang="ru-RU" sz="2000" dirty="0">
              <a:solidFill>
                <a:srgbClr val="000000"/>
              </a:solidFill>
              <a:effectLst/>
              <a:latin typeface="+mj-lt"/>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855513909"/>
              </p:ext>
            </p:extLst>
          </p:nvPr>
        </p:nvGraphicFramePr>
        <p:xfrm>
          <a:off x="1066800" y="3009900"/>
          <a:ext cx="7086600" cy="2122926"/>
        </p:xfrm>
        <a:graphic>
          <a:graphicData uri="http://schemas.openxmlformats.org/drawingml/2006/table">
            <a:tbl>
              <a:tblPr firstRow="1" bandRow="1">
                <a:tableStyleId>{5C22544A-7EE6-4342-B048-85BDC9FD1C3A}</a:tableStyleId>
              </a:tblPr>
              <a:tblGrid>
                <a:gridCol w="1676400"/>
                <a:gridCol w="5410200"/>
              </a:tblGrid>
              <a:tr h="609600">
                <a:tc>
                  <a:txBody>
                    <a:bodyPr/>
                    <a:lstStyle/>
                    <a:p>
                      <a:pPr algn="ctr"/>
                      <a:r>
                        <a:rPr lang="ru-RU" sz="1800" b="1" dirty="0" smtClean="0">
                          <a:solidFill>
                            <a:srgbClr val="000000"/>
                          </a:solidFill>
                          <a:effectLst/>
                          <a:latin typeface="+mn-lt"/>
                          <a:cs typeface="Times New Roman" panose="02020603050405020304" pitchFamily="18" charset="0"/>
                        </a:rPr>
                        <a:t>Год</a:t>
                      </a:r>
                      <a:endParaRPr lang="ru-RU" sz="1800" b="1" dirty="0">
                        <a:solidFill>
                          <a:srgbClr val="000000"/>
                        </a:solidFill>
                        <a:effectLst/>
                        <a:latin typeface="+mn-lt"/>
                        <a:cs typeface="Times New Roman" panose="02020603050405020304" pitchFamily="18" charset="0"/>
                      </a:endParaRPr>
                    </a:p>
                  </a:txBody>
                  <a:tcPr anchor="ctr"/>
                </a:tc>
                <a:tc>
                  <a:txBody>
                    <a:bodyPr/>
                    <a:lstStyle/>
                    <a:p>
                      <a:pPr algn="ctr"/>
                      <a:r>
                        <a:rPr lang="ru-RU" sz="1800" b="1" dirty="0" smtClean="0">
                          <a:solidFill>
                            <a:srgbClr val="000000"/>
                          </a:solidFill>
                          <a:effectLst/>
                          <a:latin typeface="+mn-lt"/>
                          <a:cs typeface="Times New Roman" panose="02020603050405020304" pitchFamily="18" charset="0"/>
                        </a:rPr>
                        <a:t>Выдано предостережений о недопустимости нарушения обязательных требований законодательства</a:t>
                      </a:r>
                      <a:r>
                        <a:rPr lang="ru-RU" sz="1800" b="1" baseline="0" dirty="0" smtClean="0">
                          <a:solidFill>
                            <a:srgbClr val="000000"/>
                          </a:solidFill>
                          <a:effectLst/>
                          <a:latin typeface="+mn-lt"/>
                          <a:cs typeface="Times New Roman" panose="02020603050405020304" pitchFamily="18" charset="0"/>
                        </a:rPr>
                        <a:t> (шт.)</a:t>
                      </a:r>
                      <a:endParaRPr lang="ru-RU" sz="1800" b="1" dirty="0">
                        <a:solidFill>
                          <a:srgbClr val="000000"/>
                        </a:solidFill>
                        <a:effectLst/>
                        <a:latin typeface="+mn-lt"/>
                        <a:cs typeface="Times New Roman" panose="02020603050405020304" pitchFamily="18" charset="0"/>
                      </a:endParaRPr>
                    </a:p>
                  </a:txBody>
                  <a:tcPr anchor="ctr"/>
                </a:tc>
              </a:tr>
              <a:tr h="402842">
                <a:tc>
                  <a:txBody>
                    <a:bodyPr/>
                    <a:lstStyle/>
                    <a:p>
                      <a:pPr algn="ctr"/>
                      <a:r>
                        <a:rPr lang="ru-RU" sz="1800" b="1" dirty="0" smtClean="0">
                          <a:solidFill>
                            <a:srgbClr val="000000"/>
                          </a:solidFill>
                          <a:latin typeface="+mn-lt"/>
                          <a:cs typeface="Times New Roman" panose="02020603050405020304" pitchFamily="18" charset="0"/>
                        </a:rPr>
                        <a:t>2020</a:t>
                      </a:r>
                    </a:p>
                  </a:txBody>
                  <a:tcPr/>
                </a:tc>
                <a:tc>
                  <a:txBody>
                    <a:bodyPr/>
                    <a:lstStyle/>
                    <a:p>
                      <a:pPr algn="ctr"/>
                      <a:r>
                        <a:rPr lang="ru-RU" sz="1800" b="1" dirty="0" smtClean="0">
                          <a:solidFill>
                            <a:srgbClr val="000000"/>
                          </a:solidFill>
                          <a:latin typeface="+mn-lt"/>
                          <a:cs typeface="Times New Roman" panose="02020603050405020304" pitchFamily="18" charset="0"/>
                        </a:rPr>
                        <a:t>578</a:t>
                      </a:r>
                      <a:endParaRPr lang="ru-RU" sz="1800" b="1" dirty="0">
                        <a:solidFill>
                          <a:srgbClr val="000000"/>
                        </a:solidFill>
                        <a:latin typeface="+mn-lt"/>
                        <a:cs typeface="Times New Roman" panose="02020603050405020304" pitchFamily="18" charset="0"/>
                      </a:endParaRPr>
                    </a:p>
                  </a:txBody>
                  <a:tcPr/>
                </a:tc>
              </a:tr>
              <a:tr h="402842">
                <a:tc>
                  <a:txBody>
                    <a:bodyPr/>
                    <a:lstStyle/>
                    <a:p>
                      <a:pPr algn="ctr"/>
                      <a:r>
                        <a:rPr lang="ru-RU" sz="1800" b="0" dirty="0" smtClean="0">
                          <a:solidFill>
                            <a:srgbClr val="000000"/>
                          </a:solidFill>
                          <a:latin typeface="+mn-lt"/>
                          <a:cs typeface="Times New Roman" panose="02020603050405020304" pitchFamily="18" charset="0"/>
                        </a:rPr>
                        <a:t>2019</a:t>
                      </a:r>
                      <a:endParaRPr lang="ru-RU" sz="1800" b="0" dirty="0">
                        <a:solidFill>
                          <a:srgbClr val="000000"/>
                        </a:solidFill>
                        <a:latin typeface="+mn-lt"/>
                        <a:cs typeface="Times New Roman" panose="02020603050405020304" pitchFamily="18" charset="0"/>
                      </a:endParaRPr>
                    </a:p>
                  </a:txBody>
                  <a:tcPr/>
                </a:tc>
                <a:tc>
                  <a:txBody>
                    <a:bodyPr/>
                    <a:lstStyle/>
                    <a:p>
                      <a:pPr algn="ctr"/>
                      <a:r>
                        <a:rPr lang="ru-RU" sz="1800" b="0" dirty="0" smtClean="0">
                          <a:solidFill>
                            <a:srgbClr val="000000"/>
                          </a:solidFill>
                          <a:latin typeface="+mn-lt"/>
                          <a:cs typeface="Times New Roman" panose="02020603050405020304" pitchFamily="18" charset="0"/>
                        </a:rPr>
                        <a:t>837</a:t>
                      </a:r>
                      <a:endParaRPr lang="ru-RU" sz="1800" b="0" dirty="0">
                        <a:solidFill>
                          <a:srgbClr val="000000"/>
                        </a:solidFill>
                        <a:latin typeface="+mn-lt"/>
                        <a:cs typeface="Times New Roman" panose="02020603050405020304" pitchFamily="18" charset="0"/>
                      </a:endParaRPr>
                    </a:p>
                  </a:txBody>
                  <a:tcPr/>
                </a:tc>
              </a:tr>
              <a:tr h="402842">
                <a:tc>
                  <a:txBody>
                    <a:bodyPr/>
                    <a:lstStyle/>
                    <a:p>
                      <a:pPr algn="ctr"/>
                      <a:r>
                        <a:rPr lang="ru-RU" sz="1800" b="0" dirty="0" smtClean="0">
                          <a:solidFill>
                            <a:srgbClr val="000000"/>
                          </a:solidFill>
                          <a:latin typeface="+mn-lt"/>
                          <a:cs typeface="Times New Roman" panose="02020603050405020304" pitchFamily="18" charset="0"/>
                        </a:rPr>
                        <a:t>2018</a:t>
                      </a:r>
                      <a:endParaRPr lang="ru-RU" sz="1800" b="0" dirty="0">
                        <a:solidFill>
                          <a:srgbClr val="000000"/>
                        </a:solidFill>
                        <a:latin typeface="+mn-lt"/>
                        <a:cs typeface="Times New Roman" panose="02020603050405020304" pitchFamily="18" charset="0"/>
                      </a:endParaRPr>
                    </a:p>
                  </a:txBody>
                  <a:tcPr/>
                </a:tc>
                <a:tc>
                  <a:txBody>
                    <a:bodyPr/>
                    <a:lstStyle/>
                    <a:p>
                      <a:pPr algn="ctr"/>
                      <a:r>
                        <a:rPr lang="ru-RU" sz="1800" b="0" dirty="0" smtClean="0">
                          <a:solidFill>
                            <a:srgbClr val="000000"/>
                          </a:solidFill>
                          <a:latin typeface="+mn-lt"/>
                          <a:cs typeface="Times New Roman" panose="02020603050405020304" pitchFamily="18" charset="0"/>
                        </a:rPr>
                        <a:t>104</a:t>
                      </a:r>
                      <a:endParaRPr lang="ru-RU" sz="1800" b="0" dirty="0">
                        <a:solidFill>
                          <a:srgbClr val="000000"/>
                        </a:solidFill>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481178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342900"/>
            <a:ext cx="7924800" cy="1023620"/>
          </a:xfrm>
        </p:spPr>
        <p:txBody>
          <a:bodyPr/>
          <a:lstStyle/>
          <a:p>
            <a:r>
              <a:rPr lang="ru-RU" sz="2400" b="1" dirty="0">
                <a:solidFill>
                  <a:srgbClr val="000000"/>
                </a:solidFill>
                <a:effectLst>
                  <a:outerShdw blurRad="38100" dist="38100" dir="2700000" algn="tl">
                    <a:srgbClr val="000000">
                      <a:alpha val="43137"/>
                    </a:srgbClr>
                  </a:outerShdw>
                </a:effectLst>
              </a:rPr>
              <a:t>Основные </a:t>
            </a:r>
            <a:r>
              <a:rPr lang="ru-RU" sz="2400" b="1" dirty="0" smtClean="0">
                <a:solidFill>
                  <a:srgbClr val="000000"/>
                </a:solidFill>
                <a:effectLst>
                  <a:outerShdw blurRad="38100" dist="38100" dir="2700000" algn="tl">
                    <a:srgbClr val="000000">
                      <a:alpha val="43137"/>
                    </a:srgbClr>
                  </a:outerShdw>
                </a:effectLst>
              </a:rPr>
              <a:t>направления выдачи предостережений: </a:t>
            </a:r>
            <a:r>
              <a:rPr lang="ru-RU" sz="2400" dirty="0">
                <a:solidFill>
                  <a:srgbClr val="000000"/>
                </a:solidFill>
                <a:effectLst>
                  <a:outerShdw blurRad="38100" dist="38100" dir="2700000" algn="tl">
                    <a:srgbClr val="000000">
                      <a:alpha val="43137"/>
                    </a:srgbClr>
                  </a:outerShdw>
                </a:effectLst>
              </a:rPr>
              <a:t/>
            </a:r>
            <a:br>
              <a:rPr lang="ru-RU" sz="2400" dirty="0">
                <a:solidFill>
                  <a:srgbClr val="000000"/>
                </a:solidFill>
                <a:effectLst>
                  <a:outerShdw blurRad="38100" dist="38100" dir="2700000" algn="tl">
                    <a:srgbClr val="000000">
                      <a:alpha val="43137"/>
                    </a:srgbClr>
                  </a:outerShdw>
                </a:effectLst>
              </a:rPr>
            </a:br>
            <a:endParaRPr lang="ru-RU" sz="2400"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85800" y="1104900"/>
            <a:ext cx="7924800" cy="4165600"/>
          </a:xfrm>
        </p:spPr>
        <p:txBody>
          <a:bodyPr/>
          <a:lstStyle/>
          <a:p>
            <a:pPr marL="0" indent="0" algn="just">
              <a:buNone/>
            </a:pPr>
            <a:r>
              <a:rPr lang="ru-RU" sz="2000" dirty="0" smtClean="0">
                <a:solidFill>
                  <a:srgbClr val="000000"/>
                </a:solidFill>
                <a:effectLst>
                  <a:outerShdw blurRad="38100" dist="38100" dir="2700000" algn="tl">
                    <a:srgbClr val="000000">
                      <a:alpha val="43137"/>
                    </a:srgbClr>
                  </a:outerShdw>
                </a:effectLst>
              </a:rPr>
              <a:t>-</a:t>
            </a:r>
            <a:r>
              <a:rPr lang="ru-RU" sz="1600" dirty="0" smtClean="0">
                <a:solidFill>
                  <a:srgbClr val="000000"/>
                </a:solidFill>
                <a:effectLst/>
              </a:rPr>
              <a:t> </a:t>
            </a:r>
            <a:r>
              <a:rPr lang="ru-RU" sz="2000" dirty="0">
                <a:solidFill>
                  <a:srgbClr val="000000"/>
                </a:solidFill>
                <a:effectLst>
                  <a:outerShdw blurRad="38100" dist="38100" dir="2700000" algn="tl">
                    <a:srgbClr val="000000">
                      <a:alpha val="43137"/>
                    </a:srgbClr>
                  </a:outerShdw>
                </a:effectLst>
              </a:rPr>
              <a:t>по отсутствию договоров на оказание услуг по обращению с твердыми коммунальными отходами (далее – ТКО) с региональным оператором у ряда юридических лиц и индивидуальных предпринимателей, в том числе отходов, образующихся в результате деятельности (жизнедеятельности) участников (членов) СНТ (СДТ), промпредприятий и т.д</a:t>
            </a:r>
            <a:r>
              <a:rPr lang="ru-RU" sz="2000" dirty="0" smtClean="0">
                <a:solidFill>
                  <a:srgbClr val="000000"/>
                </a:solidFill>
                <a:effectLst>
                  <a:outerShdw blurRad="38100" dist="38100" dir="2700000" algn="tl">
                    <a:srgbClr val="000000">
                      <a:alpha val="43137"/>
                    </a:srgbClr>
                  </a:outerShdw>
                </a:effectLst>
              </a:rPr>
              <a:t>.;</a:t>
            </a:r>
            <a:endParaRPr lang="ru-RU" sz="2000" dirty="0">
              <a:solidFill>
                <a:srgbClr val="000000"/>
              </a:solidFill>
              <a:effectLst>
                <a:outerShdw blurRad="38100" dist="38100" dir="2700000" algn="tl">
                  <a:srgbClr val="000000">
                    <a:alpha val="43137"/>
                  </a:srgbClr>
                </a:outerShdw>
              </a:effectLst>
            </a:endParaRPr>
          </a:p>
          <a:p>
            <a:pPr marL="0" indent="0" algn="just">
              <a:buNone/>
            </a:pPr>
            <a:r>
              <a:rPr lang="en-US" sz="2000" dirty="0" smtClean="0">
                <a:solidFill>
                  <a:srgbClr val="000000"/>
                </a:solidFill>
                <a:effectLst>
                  <a:outerShdw blurRad="38100" dist="38100" dir="2700000" algn="tl">
                    <a:srgbClr val="000000">
                      <a:alpha val="43137"/>
                    </a:srgbClr>
                  </a:outerShdw>
                </a:effectLst>
              </a:rPr>
              <a:t>- </a:t>
            </a:r>
            <a:r>
              <a:rPr lang="ru-RU" sz="2000" dirty="0" smtClean="0">
                <a:solidFill>
                  <a:srgbClr val="000000"/>
                </a:solidFill>
                <a:effectLst>
                  <a:outerShdw blurRad="38100" dist="38100" dir="2700000" algn="tl">
                    <a:srgbClr val="000000">
                      <a:alpha val="43137"/>
                    </a:srgbClr>
                  </a:outerShdw>
                </a:effectLst>
              </a:rPr>
              <a:t>по изменениям требований законодательства РФ в области охраны окружающей среды в зависимости от категории объектов НВОС;</a:t>
            </a:r>
          </a:p>
          <a:p>
            <a:pPr marL="0" indent="0" algn="just">
              <a:buNone/>
            </a:pPr>
            <a:r>
              <a:rPr lang="ru-RU" sz="2000" dirty="0" smtClean="0">
                <a:solidFill>
                  <a:srgbClr val="000000"/>
                </a:solidFill>
                <a:effectLst>
                  <a:outerShdw blurRad="38100" dist="38100" dir="2700000" algn="tl">
                    <a:srgbClr val="000000">
                      <a:alpha val="43137"/>
                    </a:srgbClr>
                  </a:outerShdw>
                </a:effectLst>
              </a:rPr>
              <a:t>- по </a:t>
            </a:r>
            <a:r>
              <a:rPr lang="ru-RU" sz="2000" dirty="0">
                <a:solidFill>
                  <a:srgbClr val="000000"/>
                </a:solidFill>
                <a:effectLst>
                  <a:outerShdw blurRad="38100" dist="38100" dir="2700000" algn="tl">
                    <a:srgbClr val="000000">
                      <a:alpha val="43137"/>
                    </a:srgbClr>
                  </a:outerShdw>
                </a:effectLst>
              </a:rPr>
              <a:t>регулированию выбросов вредных (загрязняющих) веществ в атмосферный воздух в периоды неблагоприятных метеорологических условий на территории Самарской области на </a:t>
            </a:r>
            <a:r>
              <a:rPr lang="ru-RU" sz="2000" dirty="0" smtClean="0">
                <a:solidFill>
                  <a:srgbClr val="000000"/>
                </a:solidFill>
                <a:effectLst>
                  <a:outerShdw blurRad="38100" dist="38100" dir="2700000" algn="tl">
                    <a:srgbClr val="000000">
                      <a:alpha val="43137"/>
                    </a:srgbClr>
                  </a:outerShdw>
                </a:effectLst>
              </a:rPr>
              <a:t>2020 </a:t>
            </a:r>
            <a:r>
              <a:rPr lang="ru-RU" sz="2000" dirty="0">
                <a:solidFill>
                  <a:srgbClr val="000000"/>
                </a:solidFill>
                <a:effectLst>
                  <a:outerShdw blurRad="38100" dist="38100" dir="2700000" algn="tl">
                    <a:srgbClr val="000000">
                      <a:alpha val="43137"/>
                    </a:srgbClr>
                  </a:outerShdw>
                </a:effectLst>
              </a:rPr>
              <a:t>год по объектам </a:t>
            </a:r>
            <a:r>
              <a:rPr lang="ru-RU" sz="2000" dirty="0" smtClean="0">
                <a:solidFill>
                  <a:srgbClr val="000000"/>
                </a:solidFill>
                <a:effectLst>
                  <a:outerShdw blurRad="38100" dist="38100" dir="2700000" algn="tl">
                    <a:srgbClr val="000000">
                      <a:alpha val="43137"/>
                    </a:srgbClr>
                  </a:outerShdw>
                </a:effectLst>
              </a:rPr>
              <a:t>I</a:t>
            </a:r>
            <a:r>
              <a:rPr lang="en-US" sz="2000" dirty="0" smtClean="0">
                <a:solidFill>
                  <a:srgbClr val="000000"/>
                </a:solidFill>
                <a:effectLst>
                  <a:outerShdw blurRad="38100" dist="38100" dir="2700000" algn="tl">
                    <a:srgbClr val="000000">
                      <a:alpha val="43137"/>
                    </a:srgbClr>
                  </a:outerShdw>
                </a:effectLst>
              </a:rPr>
              <a:t>I</a:t>
            </a:r>
            <a:r>
              <a:rPr lang="ru-RU" sz="2000" dirty="0" smtClean="0">
                <a:solidFill>
                  <a:srgbClr val="000000"/>
                </a:solidFill>
                <a:effectLst>
                  <a:outerShdw blurRad="38100" dist="38100" dir="2700000" algn="tl">
                    <a:srgbClr val="000000">
                      <a:alpha val="43137"/>
                    </a:srgbClr>
                  </a:outerShdw>
                </a:effectLst>
              </a:rPr>
              <a:t> - </a:t>
            </a:r>
            <a:r>
              <a:rPr lang="en-US" sz="2000" dirty="0" smtClean="0">
                <a:solidFill>
                  <a:srgbClr val="000000"/>
                </a:solidFill>
                <a:effectLst>
                  <a:outerShdw blurRad="38100" dist="38100" dir="2700000" algn="tl">
                    <a:srgbClr val="000000">
                      <a:alpha val="43137"/>
                    </a:srgbClr>
                  </a:outerShdw>
                </a:effectLst>
              </a:rPr>
              <a:t>II</a:t>
            </a:r>
            <a:r>
              <a:rPr lang="ru-RU" sz="2000" dirty="0" smtClean="0">
                <a:solidFill>
                  <a:srgbClr val="000000"/>
                </a:solidFill>
                <a:effectLst>
                  <a:outerShdw blurRad="38100" dist="38100" dir="2700000" algn="tl">
                    <a:srgbClr val="000000">
                      <a:alpha val="43137"/>
                    </a:srgbClr>
                  </a:outerShdw>
                </a:effectLst>
              </a:rPr>
              <a:t>I </a:t>
            </a:r>
            <a:r>
              <a:rPr lang="ru-RU" sz="2000" dirty="0">
                <a:solidFill>
                  <a:srgbClr val="000000"/>
                </a:solidFill>
                <a:effectLst>
                  <a:outerShdw blurRad="38100" dist="38100" dir="2700000" algn="tl">
                    <a:srgbClr val="000000">
                      <a:alpha val="43137"/>
                    </a:srgbClr>
                  </a:outerShdw>
                </a:effectLst>
              </a:rPr>
              <a:t>категории </a:t>
            </a:r>
            <a:r>
              <a:rPr lang="ru-RU" sz="2000" dirty="0" smtClean="0">
                <a:solidFill>
                  <a:srgbClr val="000000"/>
                </a:solidFill>
                <a:effectLst>
                  <a:outerShdw blurRad="38100" dist="38100" dir="2700000" algn="tl">
                    <a:srgbClr val="000000">
                      <a:alpha val="43137"/>
                    </a:srgbClr>
                  </a:outerShdw>
                </a:effectLst>
              </a:rPr>
              <a:t>НВОС.</a:t>
            </a:r>
            <a:endParaRPr lang="ru-RU" sz="20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2298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a:solidFill>
                  <a:srgbClr val="080808"/>
                </a:solidFill>
              </a:rPr>
              <a:t>Предотвращение образования несанкционированных свалок и пресечение нарушений</a:t>
            </a:r>
            <a:endParaRPr lang="ru-RU" sz="2400" b="1" dirty="0">
              <a:solidFill>
                <a:srgbClr val="000000"/>
              </a:solidFill>
            </a:endParaRPr>
          </a:p>
        </p:txBody>
      </p:sp>
      <p:sp>
        <p:nvSpPr>
          <p:cNvPr id="4" name="Объект 3"/>
          <p:cNvSpPr>
            <a:spLocks noGrp="1"/>
          </p:cNvSpPr>
          <p:nvPr>
            <p:ph idx="1"/>
          </p:nvPr>
        </p:nvSpPr>
        <p:spPr>
          <a:xfrm>
            <a:off x="685800" y="1181100"/>
            <a:ext cx="7924800" cy="4267200"/>
          </a:xfrm>
        </p:spPr>
        <p:txBody>
          <a:bodyPr/>
          <a:lstStyle/>
          <a:p>
            <a:r>
              <a:rPr lang="ru-RU" sz="2000" dirty="0">
                <a:solidFill>
                  <a:schemeClr val="bg1">
                    <a:lumMod val="50000"/>
                  </a:schemeClr>
                </a:solidFill>
              </a:rPr>
              <a:t>на территориях несанкционированных свалок </a:t>
            </a:r>
            <a:r>
              <a:rPr lang="ru-RU" sz="2000" u="sng" dirty="0">
                <a:solidFill>
                  <a:schemeClr val="bg1">
                    <a:lumMod val="50000"/>
                  </a:schemeClr>
                </a:solidFill>
              </a:rPr>
              <a:t>устанавливаются стационарные камеры видеонаблюдения</a:t>
            </a:r>
            <a:r>
              <a:rPr lang="ru-RU" sz="2000" dirty="0">
                <a:solidFill>
                  <a:schemeClr val="bg1">
                    <a:lumMod val="50000"/>
                  </a:schemeClr>
                </a:solidFill>
              </a:rPr>
              <a:t> для фиксации лиц, осуществляющих сброс и размещение отходов производства и потребления;</a:t>
            </a:r>
          </a:p>
          <a:p>
            <a:r>
              <a:rPr lang="ru-RU" sz="2000" dirty="0">
                <a:solidFill>
                  <a:schemeClr val="bg1">
                    <a:lumMod val="50000"/>
                  </a:schemeClr>
                </a:solidFill>
              </a:rPr>
              <a:t>территории наиболее подверженные образованию несанкционированных свалок </a:t>
            </a:r>
            <a:r>
              <a:rPr lang="ru-RU" sz="2000" u="sng" dirty="0">
                <a:solidFill>
                  <a:schemeClr val="bg1">
                    <a:lumMod val="50000"/>
                  </a:schemeClr>
                </a:solidFill>
              </a:rPr>
              <a:t>оборудуются шлагбаумами</a:t>
            </a:r>
            <a:r>
              <a:rPr lang="ru-RU" sz="2000" dirty="0">
                <a:solidFill>
                  <a:schemeClr val="bg1">
                    <a:lumMod val="50000"/>
                  </a:schemeClr>
                </a:solidFill>
              </a:rPr>
              <a:t> для предотвращения въезда и совершения противоправных действий;</a:t>
            </a:r>
          </a:p>
          <a:p>
            <a:r>
              <a:rPr lang="ru-RU" sz="2000" dirty="0">
                <a:solidFill>
                  <a:schemeClr val="bg1">
                    <a:lumMod val="50000"/>
                  </a:schemeClr>
                </a:solidFill>
              </a:rPr>
              <a:t>осуществляется информирование населения городского округа </a:t>
            </a:r>
            <a:r>
              <a:rPr lang="ru-RU" sz="2000" dirty="0">
                <a:solidFill>
                  <a:schemeClr val="bg1">
                    <a:lumMod val="50000"/>
                  </a:schemeClr>
                </a:solidFill>
                <a:latin typeface="+mj-lt"/>
              </a:rPr>
              <a:t>Самара</a:t>
            </a:r>
            <a:r>
              <a:rPr lang="ru-RU" sz="2000" dirty="0">
                <a:solidFill>
                  <a:schemeClr val="bg1">
                    <a:lumMod val="50000"/>
                  </a:schemeClr>
                </a:solidFill>
              </a:rPr>
              <a:t> о запрете размещения отходов в неустановленных местах посредством установки </a:t>
            </a:r>
            <a:r>
              <a:rPr lang="ru-RU" sz="2000" u="sng" dirty="0">
                <a:solidFill>
                  <a:schemeClr val="bg1">
                    <a:lumMod val="50000"/>
                  </a:schemeClr>
                </a:solidFill>
              </a:rPr>
              <a:t>информационных щитов</a:t>
            </a:r>
            <a:r>
              <a:rPr lang="ru-RU" sz="2000" dirty="0">
                <a:solidFill>
                  <a:schemeClr val="bg1">
                    <a:lumMod val="50000"/>
                  </a:schemeClr>
                </a:solidFill>
              </a:rPr>
              <a:t> и освещения наиболее проблемных вопросов в СМИ.</a:t>
            </a:r>
          </a:p>
          <a:p>
            <a:endParaRPr lang="ru-RU" sz="2000" dirty="0">
              <a:solidFill>
                <a:srgbClr val="000000"/>
              </a:solidFill>
            </a:endParaRPr>
          </a:p>
        </p:txBody>
      </p:sp>
    </p:spTree>
    <p:extLst>
      <p:ext uri="{BB962C8B-B14F-4D97-AF65-F5344CB8AC3E}">
        <p14:creationId xmlns:p14="http://schemas.microsoft.com/office/powerpoint/2010/main" val="3246026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solidFill>
                  <a:srgbClr val="000000"/>
                </a:solidFill>
              </a:rPr>
              <a:t>Особенности проведения плановых проверок в 2021 году</a:t>
            </a:r>
          </a:p>
        </p:txBody>
      </p:sp>
      <p:sp>
        <p:nvSpPr>
          <p:cNvPr id="3" name="Объект 2"/>
          <p:cNvSpPr>
            <a:spLocks noGrp="1"/>
          </p:cNvSpPr>
          <p:nvPr>
            <p:ph idx="1"/>
          </p:nvPr>
        </p:nvSpPr>
        <p:spPr/>
        <p:txBody>
          <a:bodyPr/>
          <a:lstStyle/>
          <a:p>
            <a:pPr marL="0" indent="0" algn="just">
              <a:buNone/>
            </a:pPr>
            <a:r>
              <a:rPr lang="ru-RU" sz="2000" dirty="0">
                <a:solidFill>
                  <a:schemeClr val="bg1">
                    <a:lumMod val="50000"/>
                  </a:schemeClr>
                </a:solidFill>
              </a:rPr>
              <a:t>В соответствии с особенностями формирования плана на 2021 год и проведения проверок в 2021 году (утв. Постановлением Правительства РФ от 30.11.2020 № 1969):</a:t>
            </a:r>
          </a:p>
          <a:p>
            <a:pPr algn="just"/>
            <a:r>
              <a:rPr lang="ru-RU" sz="2000" dirty="0">
                <a:solidFill>
                  <a:schemeClr val="bg1">
                    <a:lumMod val="50000"/>
                  </a:schemeClr>
                </a:solidFill>
              </a:rPr>
              <a:t>из плана проверок на 2021 год исключены субъекты малого предпринимательства;</a:t>
            </a:r>
          </a:p>
          <a:p>
            <a:pPr algn="just"/>
            <a:r>
              <a:rPr lang="ru-RU" sz="2000" dirty="0">
                <a:solidFill>
                  <a:schemeClr val="bg1">
                    <a:lumMod val="50000"/>
                  </a:schemeClr>
                </a:solidFill>
              </a:rPr>
              <a:t>в отношении субъектов малого предпринимательства проверки могут быть проведены в исключительных случаях, в частности при осуществлении деятельности на объектах НВС высокого риска;</a:t>
            </a:r>
          </a:p>
          <a:p>
            <a:pPr algn="just"/>
            <a:r>
              <a:rPr lang="ru-RU" sz="2000" dirty="0">
                <a:solidFill>
                  <a:schemeClr val="bg1">
                    <a:lumMod val="50000"/>
                  </a:schemeClr>
                </a:solidFill>
              </a:rPr>
              <a:t>с 01.07.2021 года вместо плановой проверки может быть проведен инспекционный визит.</a:t>
            </a:r>
          </a:p>
          <a:p>
            <a:pPr marL="0" indent="0">
              <a:buNone/>
            </a:pPr>
            <a:endParaRPr lang="ru-RU" sz="2000" dirty="0"/>
          </a:p>
        </p:txBody>
      </p:sp>
    </p:spTree>
    <p:extLst>
      <p:ext uri="{BB962C8B-B14F-4D97-AF65-F5344CB8AC3E}">
        <p14:creationId xmlns:p14="http://schemas.microsoft.com/office/powerpoint/2010/main" val="1857825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823" y="38100"/>
            <a:ext cx="506724" cy="858053"/>
          </a:xfrm>
          <a:prstGeom prst="rect">
            <a:avLst/>
          </a:prstGeom>
          <a:effectLst>
            <a:outerShdw blurRad="127000" sx="111000" sy="111000" algn="ctr" rotWithShape="0">
              <a:prstClr val="black">
                <a:alpha val="54000"/>
              </a:prstClr>
            </a:outerShdw>
          </a:effectLst>
        </p:spPr>
      </p:pic>
      <p:sp>
        <p:nvSpPr>
          <p:cNvPr id="2" name="TextBox 1"/>
          <p:cNvSpPr txBox="1"/>
          <p:nvPr/>
        </p:nvSpPr>
        <p:spPr>
          <a:xfrm>
            <a:off x="1371600" y="1714500"/>
            <a:ext cx="6629400" cy="2123658"/>
          </a:xfrm>
          <a:prstGeom prst="rect">
            <a:avLst/>
          </a:prstGeom>
          <a:noFill/>
        </p:spPr>
        <p:txBody>
          <a:bodyPr wrap="square" rtlCol="0">
            <a:spAutoFit/>
          </a:bodyPr>
          <a:lstStyle/>
          <a:p>
            <a:pPr algn="ctr"/>
            <a:r>
              <a:rPr lang="ru-RU" sz="6600" dirty="0" smtClean="0">
                <a:solidFill>
                  <a:srgbClr val="000000"/>
                </a:solidFill>
                <a:latin typeface="+mn-lt"/>
              </a:rPr>
              <a:t>СПАСИБО ЗА ВНИМАНИЕ!</a:t>
            </a:r>
            <a:endParaRPr lang="ru-RU" sz="6600" dirty="0">
              <a:solidFill>
                <a:srgbClr val="000000"/>
              </a:solidFill>
              <a:latin typeface="+mn-lt"/>
            </a:endParaRPr>
          </a:p>
        </p:txBody>
      </p:sp>
    </p:spTree>
    <p:extLst>
      <p:ext uri="{BB962C8B-B14F-4D97-AF65-F5344CB8AC3E}">
        <p14:creationId xmlns:p14="http://schemas.microsoft.com/office/powerpoint/2010/main" val="2407357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228600" y="342900"/>
            <a:ext cx="8763000" cy="5105400"/>
          </a:xfrm>
        </p:spPr>
        <p:txBody>
          <a:bodyPr/>
          <a:lstStyle/>
          <a:p>
            <a:pPr marL="0" indent="0">
              <a:buNone/>
            </a:pPr>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На территории городского округа Самара реализация мероприятий по переданным отдельным государственным полномочиям в сфере охраны окружающей среды осуществляется Департаментом городского хозяйства и экологии Администрации городского округа Самара в виде:</a:t>
            </a:r>
          </a:p>
          <a:p>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плановых </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проверок </a:t>
            </a:r>
            <a:r>
              <a:rPr lang="ru-RU" sz="1600" dirty="0" smtClean="0">
                <a:solidFill>
                  <a:srgbClr val="000000"/>
                </a:solidFill>
                <a:effectLst>
                  <a:outerShdw blurRad="38100" dist="38100" dir="2700000" algn="tl">
                    <a:srgbClr val="000000">
                      <a:alpha val="43137"/>
                    </a:srgbClr>
                  </a:outerShdw>
                </a:effectLst>
                <a:cs typeface="Times New Roman" panose="02020603050405020304" pitchFamily="18" charset="0"/>
              </a:rPr>
              <a:t>(</a:t>
            </a:r>
            <a:r>
              <a:rPr lang="ru-RU" sz="1600" i="1" dirty="0" smtClean="0">
                <a:solidFill>
                  <a:srgbClr val="000000"/>
                </a:solidFill>
                <a:effectLst>
                  <a:outerShdw blurRad="38100" dist="38100" dir="2700000" algn="tl">
                    <a:srgbClr val="000000">
                      <a:alpha val="43137"/>
                    </a:srgbClr>
                  </a:outerShdw>
                </a:effectLst>
                <a:cs typeface="Times New Roman" panose="02020603050405020304" pitchFamily="18" charset="0"/>
              </a:rPr>
              <a:t>план проверок ежегодно размещается на сайте Администрации городского округа Самара </a:t>
            </a:r>
            <a:r>
              <a:rPr lang="en-US" sz="1600" u="sng" dirty="0" smtClean="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rPr>
              <a:t>https</a:t>
            </a:r>
            <a:r>
              <a:rPr lang="en-US" sz="1600" u="sng" dirty="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rPr>
              <a:t>://samadm.ru/authority/the_department_of_development_and_ecology/regulations-ecolog/</a:t>
            </a:r>
            <a:r>
              <a:rPr lang="ru-RU" sz="1600" u="sng" dirty="0" smtClean="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rPr>
              <a:t> </a:t>
            </a:r>
            <a:r>
              <a:rPr lang="ru-RU" sz="1600" dirty="0" smtClean="0">
                <a:solidFill>
                  <a:srgbClr val="000000"/>
                </a:solidFill>
                <a:effectLst>
                  <a:outerShdw blurRad="38100" dist="38100" dir="2700000" algn="tl">
                    <a:srgbClr val="000000">
                      <a:alpha val="43137"/>
                    </a:srgbClr>
                  </a:outerShdw>
                </a:effectLst>
                <a:cs typeface="Times New Roman" panose="02020603050405020304" pitchFamily="18" charset="0"/>
              </a:rPr>
              <a:t>и сайте Департамента городского хозяйства и экологии </a:t>
            </a:r>
            <a:r>
              <a:rPr lang="en-US" sz="1600" u="sng" dirty="0" smtClean="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rPr>
              <a:t>https</a:t>
            </a:r>
            <a:r>
              <a:rPr lang="en-US" sz="1600" u="sng" dirty="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rPr>
              <a:t>://</a:t>
            </a:r>
            <a:r>
              <a:rPr lang="en-US" sz="1600" u="sng" dirty="0" smtClean="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rPr>
              <a:t>dbe-samara.ru/o</a:t>
            </a:r>
            <a:r>
              <a:rPr lang="ru-RU" sz="1600" u="sng" dirty="0" smtClean="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rPr>
              <a:t>-</a:t>
            </a:r>
            <a:r>
              <a:rPr lang="en-US" sz="1600" u="sng" dirty="0" err="1" smtClean="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rPr>
              <a:t>departamente</a:t>
            </a:r>
            <a:r>
              <a:rPr lang="en-US" sz="1600" u="sng" dirty="0" smtClean="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rPr>
              <a:t>/</a:t>
            </a:r>
            <a:r>
              <a:rPr lang="en-US" sz="1600" u="sng" dirty="0" err="1" smtClean="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rPr>
              <a:t>struktura</a:t>
            </a:r>
            <a:r>
              <a:rPr lang="en-US" sz="1600" u="sng" dirty="0" smtClean="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rPr>
              <a:t>/</a:t>
            </a:r>
            <a:r>
              <a:rPr lang="en-US" sz="1600" u="sng" dirty="0" err="1" smtClean="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rPr>
              <a:t>upravlenie-oxrany-okruzhayushhej-sredy</a:t>
            </a:r>
            <a:r>
              <a:rPr lang="en-US" sz="1600" u="sng" dirty="0" smtClean="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rPr>
              <a:t>/</a:t>
            </a:r>
            <a:r>
              <a:rPr lang="en-US" sz="1600" u="sng" dirty="0" err="1" smtClean="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rPr>
              <a:t>plany</a:t>
            </a:r>
            <a:r>
              <a:rPr lang="en-US" sz="1600" u="sng" dirty="0" smtClean="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rPr>
              <a:t>/</a:t>
            </a:r>
            <a:r>
              <a:rPr lang="ru-RU" sz="1600" u="sng" dirty="0" smtClean="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rPr>
              <a:t>)</a:t>
            </a:r>
            <a:r>
              <a:rPr lang="ru-RU" sz="1600" dirty="0" smtClean="0">
                <a:solidFill>
                  <a:srgbClr val="000000"/>
                </a:solidFill>
                <a:effectLst>
                  <a:outerShdw blurRad="38100" dist="38100" dir="2700000" algn="tl">
                    <a:srgbClr val="000000">
                      <a:alpha val="43137"/>
                    </a:srgbClr>
                  </a:outerShdw>
                </a:effectLst>
                <a:cs typeface="Times New Roman" panose="02020603050405020304" pitchFamily="18" charset="0"/>
              </a:rPr>
              <a:t>,</a:t>
            </a:r>
            <a:endParaRPr lang="ru-RU" sz="1600" dirty="0">
              <a:solidFill>
                <a:srgbClr val="000000"/>
              </a:solidFill>
              <a:effectLst>
                <a:outerShdw blurRad="38100" dist="38100" dir="2700000" algn="tl">
                  <a:srgbClr val="000000">
                    <a:alpha val="43137"/>
                  </a:srgbClr>
                </a:outerShdw>
              </a:effectLst>
              <a:cs typeface="Times New Roman" panose="02020603050405020304" pitchFamily="18" charset="0"/>
            </a:endParaRPr>
          </a:p>
          <a:p>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внеплановых </a:t>
            </a:r>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проверок, </a:t>
            </a:r>
          </a:p>
          <a:p>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рейдовых обследований территорий городского округа Самара с целью выявления , предотвращения и пресечения несанкционированного размещения отходов,</a:t>
            </a:r>
          </a:p>
          <a:p>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профилактических мероприятий, направленных на предупреждение нарушений, устранение причин и условий, способствующих нарушениям.</a:t>
            </a:r>
          </a:p>
        </p:txBody>
      </p:sp>
    </p:spTree>
    <p:extLst>
      <p:ext uri="{BB962C8B-B14F-4D97-AF65-F5344CB8AC3E}">
        <p14:creationId xmlns:p14="http://schemas.microsoft.com/office/powerpoint/2010/main" val="82829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151930"/>
            <a:ext cx="8305800" cy="4138970"/>
          </a:xfrm>
        </p:spPr>
        <p:txBody>
          <a:bodyPr/>
          <a:lstStyle/>
          <a:p>
            <a:pPr marL="0" indent="0" algn="just">
              <a:lnSpc>
                <a:spcPct val="110000"/>
              </a:lnSpc>
              <a:spcBef>
                <a:spcPts val="0"/>
              </a:spcBef>
              <a:buNone/>
            </a:pP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Законом Самарской области от 06.04.2010 № 36-ГД органы местного самоуправления городских округов и муниципальных районов Самарской области наделены отдельными государственными полномочиями в сфере охраны окружающей среды:</a:t>
            </a:r>
          </a:p>
          <a:p>
            <a:pPr marL="0" indent="0" algn="just">
              <a:spcBef>
                <a:spcPts val="0"/>
              </a:spcBef>
              <a:buNone/>
            </a:pPr>
            <a:r>
              <a:rPr lang="ru-RU" sz="1800" b="1" dirty="0" smtClean="0">
                <a:solidFill>
                  <a:srgbClr val="000000"/>
                </a:solidFill>
                <a:effectLst>
                  <a:outerShdw blurRad="38100" dist="38100" dir="2700000" algn="tl">
                    <a:srgbClr val="000000">
                      <a:alpha val="43137"/>
                    </a:srgbClr>
                  </a:outerShdw>
                </a:effectLst>
                <a:cs typeface="Times New Roman" panose="02020603050405020304" pitchFamily="18" charset="0"/>
              </a:rPr>
              <a:t>Региональный государственный экологический надзор на объектах хозяйственной и иной деятельности не зависимо от форм собственности, находящихся на территории городского округа Самара и не подлежащих федеральному государственному экологическому надзору, в следующих сферах</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a:t>
            </a:r>
            <a:endParaRPr lang="en-US" sz="1800" dirty="0" smtClean="0">
              <a:solidFill>
                <a:srgbClr val="000000"/>
              </a:solidFill>
              <a:effectLst>
                <a:outerShdw blurRad="38100" dist="38100" dir="2700000" algn="tl">
                  <a:srgbClr val="000000">
                    <a:alpha val="43137"/>
                  </a:srgbClr>
                </a:outerShdw>
              </a:effectLst>
              <a:cs typeface="Times New Roman" panose="02020603050405020304" pitchFamily="18" charset="0"/>
            </a:endParaRPr>
          </a:p>
          <a:p>
            <a:pPr algn="just">
              <a:lnSpc>
                <a:spcPct val="110000"/>
              </a:lnSpc>
              <a:spcBef>
                <a:spcPts val="0"/>
              </a:spcBef>
              <a:buFont typeface="Arial" panose="020B0604020202020204" pitchFamily="34" charset="0"/>
              <a:buChar char="•"/>
            </a:pP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государственный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надзор в области обращения с отходами;</a:t>
            </a:r>
          </a:p>
          <a:p>
            <a:pPr algn="just">
              <a:lnSpc>
                <a:spcPct val="110000"/>
              </a:lnSpc>
              <a:spcBef>
                <a:spcPts val="0"/>
              </a:spcBef>
              <a:buFont typeface="Arial" panose="020B0604020202020204" pitchFamily="34" charset="0"/>
              <a:buChar char="•"/>
            </a:pP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государственный надзор в области охраны атмосферного воздуха;</a:t>
            </a:r>
          </a:p>
          <a:p>
            <a:pPr algn="just">
              <a:lnSpc>
                <a:spcPct val="110000"/>
              </a:lnSpc>
              <a:spcBef>
                <a:spcPts val="0"/>
              </a:spcBef>
              <a:buFont typeface="Arial" panose="020B0604020202020204" pitchFamily="34" charset="0"/>
              <a:buChar char="•"/>
            </a:pP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государственный надзор в области охраны водных объектов,  за исключением водных объектов подлежащих федеральному государственному </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надзору.</a:t>
            </a:r>
          </a:p>
        </p:txBody>
      </p:sp>
      <p:sp>
        <p:nvSpPr>
          <p:cNvPr id="12" name="Прямоугольник 11"/>
          <p:cNvSpPr/>
          <p:nvPr/>
        </p:nvSpPr>
        <p:spPr>
          <a:xfrm>
            <a:off x="1219200" y="213360"/>
            <a:ext cx="7391400" cy="923330"/>
          </a:xfrm>
          <a:prstGeom prst="rect">
            <a:avLst/>
          </a:prstGeom>
        </p:spPr>
        <p:txBody>
          <a:bodyPr wrap="square">
            <a:spAutoFit/>
          </a:bodyPr>
          <a:lstStyle/>
          <a:p>
            <a:pPr algn="ctr" defTabSz="933450" eaLnBrk="1" fontAlgn="auto" hangingPunct="1">
              <a:lnSpc>
                <a:spcPct val="90000"/>
              </a:lnSpc>
              <a:spcAft>
                <a:spcPct val="35000"/>
              </a:spcAft>
            </a:pPr>
            <a:r>
              <a:rPr lang="ru-RU" sz="2000" b="1" dirty="0">
                <a:solidFill>
                  <a:srgbClr val="000000"/>
                </a:solidFill>
                <a:effectLst>
                  <a:outerShdw blurRad="38100" dist="38100" dir="2700000" algn="tl">
                    <a:srgbClr val="000000">
                      <a:alpha val="43137"/>
                    </a:srgbClr>
                  </a:outerShdw>
                </a:effectLst>
                <a:latin typeface="+mn-lt"/>
              </a:rPr>
              <a:t>О наделении органов местного самоуправления отдельными государственными полномочиями в сфере охраны окружающей </a:t>
            </a:r>
            <a:r>
              <a:rPr lang="ru-RU" sz="2000" b="1" dirty="0" smtClean="0">
                <a:solidFill>
                  <a:srgbClr val="000000"/>
                </a:solidFill>
                <a:effectLst>
                  <a:outerShdw blurRad="38100" dist="38100" dir="2700000" algn="tl">
                    <a:srgbClr val="000000">
                      <a:alpha val="43137"/>
                    </a:srgbClr>
                  </a:outerShdw>
                </a:effectLst>
                <a:latin typeface="+mn-lt"/>
              </a:rPr>
              <a:t>среды</a:t>
            </a:r>
            <a:endParaRPr lang="ru-RU" sz="2000" b="1" dirty="0">
              <a:solidFill>
                <a:srgbClr val="0000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0510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104900"/>
            <a:ext cx="8382000" cy="4419600"/>
          </a:xfrm>
        </p:spPr>
        <p:txBody>
          <a:bodyPr/>
          <a:lstStyle/>
          <a:p>
            <a:pPr algn="just"/>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Закон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Самарской области от 06.04.2010 № 36-ГД «О наделении органов местного самоуправления отдельными государственными полномочиями в сфере охраны окружающей среды</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a:t>
            </a:r>
          </a:p>
          <a:p>
            <a:pPr algn="just"/>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Административный регламент исполнения министерством лесного хозяйства, охраны окружающей среды и природопользования Самарской области государственной функции по осуществлению регионального государственного экологического надзора (за исключением случаев, если при строительстве, реконструкции, капитальном ремонте объектов капитального строительства предусмотрено осуществление государственного строительного надзора) при осуществлении хозяйственной и иной деятельности, за исключением деятельности с использованием объектов, подлежащих Федеральному государственному экологическому надзору, утвержденный Приказом министерства лесного хозяйства, охраны окружающей среды и природопользования Самарской области от 05.07.2017 № 428;</a:t>
            </a:r>
            <a:endParaRPr lang="ru-RU" sz="1800" dirty="0">
              <a:solidFill>
                <a:srgbClr val="000000"/>
              </a:solidFill>
              <a:effectLst>
                <a:outerShdw blurRad="38100" dist="38100" dir="2700000" algn="tl">
                  <a:srgbClr val="000000">
                    <a:alpha val="43137"/>
                  </a:srgbClr>
                </a:outerShdw>
              </a:effectLst>
              <a:cs typeface="Times New Roman" panose="02020603050405020304" pitchFamily="18" charset="0"/>
            </a:endParaRPr>
          </a:p>
        </p:txBody>
      </p:sp>
      <p:sp>
        <p:nvSpPr>
          <p:cNvPr id="12" name="Прямоугольник 11"/>
          <p:cNvSpPr/>
          <p:nvPr/>
        </p:nvSpPr>
        <p:spPr>
          <a:xfrm>
            <a:off x="1219200" y="114300"/>
            <a:ext cx="7391400" cy="923330"/>
          </a:xfrm>
          <a:prstGeom prst="rect">
            <a:avLst/>
          </a:prstGeom>
        </p:spPr>
        <p:txBody>
          <a:bodyPr wrap="square">
            <a:spAutoFit/>
          </a:bodyPr>
          <a:lstStyle/>
          <a:p>
            <a:pPr algn="ctr" defTabSz="933450" eaLnBrk="1" fontAlgn="auto" hangingPunct="1">
              <a:lnSpc>
                <a:spcPct val="90000"/>
              </a:lnSpc>
              <a:spcAft>
                <a:spcPct val="35000"/>
              </a:spcAft>
            </a:pPr>
            <a:r>
              <a:rPr lang="ru-RU" sz="2000" b="1" dirty="0">
                <a:solidFill>
                  <a:sysClr val="windowText" lastClr="000000"/>
                </a:solidFill>
                <a:effectLst>
                  <a:outerShdw blurRad="38100" dist="38100" dir="2700000" algn="tl">
                    <a:srgbClr val="000000">
                      <a:alpha val="43137"/>
                    </a:srgbClr>
                  </a:outerShdw>
                </a:effectLst>
                <a:latin typeface="+mn-lt"/>
                <a:cs typeface="Times New Roman" pitchFamily="18" charset="0"/>
              </a:rPr>
              <a:t>Нормативно-правовые документы применяемые при реализации отдельно переданных государственных полномочий в сфере охраны окружающей среды</a:t>
            </a:r>
          </a:p>
        </p:txBody>
      </p:sp>
    </p:spTree>
    <p:extLst>
      <p:ext uri="{BB962C8B-B14F-4D97-AF65-F5344CB8AC3E}">
        <p14:creationId xmlns:p14="http://schemas.microsoft.com/office/powerpoint/2010/main" val="871685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685800" y="876300"/>
            <a:ext cx="7924800" cy="3962400"/>
          </a:xfrm>
        </p:spPr>
        <p:txBody>
          <a:bodyPr/>
          <a:lstStyle/>
          <a:p>
            <a:r>
              <a:rPr lang="ru-RU" sz="2000" dirty="0">
                <a:solidFill>
                  <a:srgbClr val="000000"/>
                </a:solidFill>
                <a:cs typeface="Times New Roman" panose="02020603050405020304" pitchFamily="18" charset="0"/>
              </a:rPr>
              <a:t>Постановление Администрации городского округа Самара от 19.04.2011 № 273 «Об утверждении Положения об осуществлении отдельных государственных полномочий в сфере охраны окружающей среды на территории городского округа Самара</a:t>
            </a:r>
            <a:r>
              <a:rPr lang="ru-RU" sz="2000" dirty="0" smtClean="0">
                <a:solidFill>
                  <a:srgbClr val="000000"/>
                </a:solidFill>
                <a:cs typeface="Times New Roman" panose="02020603050405020304" pitchFamily="18" charset="0"/>
              </a:rPr>
              <a:t>»;</a:t>
            </a:r>
          </a:p>
          <a:p>
            <a:pPr marL="0" indent="0">
              <a:buNone/>
            </a:pPr>
            <a:endParaRPr lang="ru-RU" sz="2000" dirty="0">
              <a:solidFill>
                <a:srgbClr val="000000"/>
              </a:solidFill>
              <a:cs typeface="Times New Roman" panose="02020603050405020304" pitchFamily="18" charset="0"/>
            </a:endParaRPr>
          </a:p>
          <a:p>
            <a:r>
              <a:rPr lang="ru-RU" sz="2000" dirty="0">
                <a:solidFill>
                  <a:srgbClr val="000000"/>
                </a:solidFill>
                <a:cs typeface="Times New Roman" panose="02020603050405020304" pitchFamily="18" charset="0"/>
              </a:rPr>
              <a:t>Распоряжение Администрации городского округа Самара от 26.04.2011 № 97-р «Об утверждении перечня должностных лиц Администрации городского округа Самара, осуществляющих отдельные государственные полномочия в сфере охраны окружающей среды на территории городского округа Самара».</a:t>
            </a:r>
          </a:p>
          <a:p>
            <a:pPr marL="0" indent="0">
              <a:buNone/>
            </a:pPr>
            <a:endParaRPr lang="ru-RU" sz="2000" dirty="0"/>
          </a:p>
        </p:txBody>
      </p:sp>
    </p:spTree>
    <p:extLst>
      <p:ext uri="{BB962C8B-B14F-4D97-AF65-F5344CB8AC3E}">
        <p14:creationId xmlns:p14="http://schemas.microsoft.com/office/powerpoint/2010/main" val="1520107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0500"/>
            <a:ext cx="8382000" cy="1066800"/>
          </a:xfrm>
        </p:spPr>
        <p:txBody>
          <a:bodyPr/>
          <a:lstStyle/>
          <a:p>
            <a:r>
              <a:rPr lang="ru-RU" sz="2000" b="1" dirty="0">
                <a:solidFill>
                  <a:schemeClr val="accent4">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 реализации возложенных полномочий </a:t>
            </a:r>
            <a:r>
              <a:rPr lang="ru-RU" sz="2000" b="1" dirty="0" smtClean="0">
                <a:solidFill>
                  <a:schemeClr val="accent4">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Управление осуществляет </a:t>
            </a:r>
            <a:r>
              <a:rPr lang="ru-RU" sz="2000" b="1" dirty="0">
                <a:solidFill>
                  <a:schemeClr val="accent4">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проверки соблюдения требований природоохранного законодательства в рамках следующих нормативных правовых актов:</a:t>
            </a:r>
          </a:p>
        </p:txBody>
      </p:sp>
      <p:sp>
        <p:nvSpPr>
          <p:cNvPr id="3" name="Объект 2"/>
          <p:cNvSpPr>
            <a:spLocks noGrp="1"/>
          </p:cNvSpPr>
          <p:nvPr>
            <p:ph idx="1"/>
          </p:nvPr>
        </p:nvSpPr>
        <p:spPr>
          <a:xfrm>
            <a:off x="533400" y="1333500"/>
            <a:ext cx="8229600" cy="3962400"/>
          </a:xfrm>
        </p:spPr>
        <p:txBody>
          <a:bodyPr/>
          <a:lstStyle/>
          <a:p>
            <a:pPr marL="0" indent="0" algn="just">
              <a:spcBef>
                <a:spcPts val="0"/>
              </a:spcBef>
              <a:spcAft>
                <a:spcPts val="0"/>
              </a:spcAft>
              <a:buNone/>
            </a:pPr>
            <a:r>
              <a:rPr lang="ru-RU" sz="1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«Конституция Российской Федерации» от 12.12.1993;</a:t>
            </a:r>
          </a:p>
          <a:p>
            <a:pPr marL="0" indent="0" algn="just">
              <a:spcBef>
                <a:spcPts val="0"/>
              </a:spcBef>
              <a:spcAft>
                <a:spcPts val="0"/>
              </a:spcAft>
              <a:buNone/>
            </a:pPr>
            <a:r>
              <a:rPr lang="ru-RU" sz="1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Федеральный закон от 10.01.2002 № 7-ФЗ «Об охране окружающей среды»;</a:t>
            </a:r>
          </a:p>
          <a:p>
            <a:pPr marL="0" indent="0" algn="just">
              <a:spcBef>
                <a:spcPts val="0"/>
              </a:spcBef>
              <a:spcAft>
                <a:spcPts val="0"/>
              </a:spcAft>
              <a:buNone/>
            </a:pPr>
            <a:r>
              <a:rPr lang="ru-RU" sz="1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Федеральный закон от 24.06.1998 № 89-ФЗ «Об отходах производства и потребления»;</a:t>
            </a:r>
          </a:p>
          <a:p>
            <a:pPr marL="0" indent="0" algn="just">
              <a:spcBef>
                <a:spcPts val="0"/>
              </a:spcBef>
              <a:spcAft>
                <a:spcPts val="0"/>
              </a:spcAft>
              <a:buNone/>
            </a:pPr>
            <a:r>
              <a:rPr lang="ru-RU" sz="1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Федеральный закон от 04.05.1999 № 96-ФЗ «Об охране атмосферного воздуха»;</a:t>
            </a:r>
          </a:p>
          <a:p>
            <a:pPr marL="0" indent="0" algn="just">
              <a:spcBef>
                <a:spcPts val="0"/>
              </a:spcBef>
              <a:spcAft>
                <a:spcPts val="0"/>
              </a:spcAft>
              <a:buNone/>
            </a:pPr>
            <a:r>
              <a:rPr lang="ru-RU" sz="1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Федеральный закон от 30.12.2001 № 195-ФЗ «Кодекс Российской Федерации об административных правонарушениях»;</a:t>
            </a:r>
          </a:p>
          <a:p>
            <a:pPr marL="0" indent="0" algn="just">
              <a:spcBef>
                <a:spcPts val="0"/>
              </a:spcBef>
              <a:spcAft>
                <a:spcPts val="0"/>
              </a:spcAft>
              <a:buNone/>
            </a:pPr>
            <a:r>
              <a:rPr lang="ru-RU" sz="1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Федеральный закон от 06.10.2003 № 131-ФЗ «Об общих принципах организации местного самоуправления в Российской Федерации»;</a:t>
            </a:r>
          </a:p>
          <a:p>
            <a:pPr marL="0" indent="0" algn="just">
              <a:spcBef>
                <a:spcPts val="0"/>
              </a:spcBef>
              <a:spcAft>
                <a:spcPts val="0"/>
              </a:spcAft>
              <a:buNone/>
            </a:pPr>
            <a:r>
              <a:rPr lang="ru-RU" sz="1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Федеральный закон от 03.06.2006 № 74-ФЗ «Водный кодекс Российской Федерации»;</a:t>
            </a:r>
          </a:p>
          <a:p>
            <a:pPr marL="0" indent="0" algn="just">
              <a:spcBef>
                <a:spcPts val="0"/>
              </a:spcBef>
              <a:spcAft>
                <a:spcPts val="0"/>
              </a:spcAft>
              <a:buNone/>
            </a:pPr>
            <a:r>
              <a:rPr lang="ru-RU" sz="1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Федеральный закон от 26.12.2008 № 294-ФЗ «О защите прав юридических лиц и индивидуальных предпринимателей при осуществлении государственного контроля (надзора) и муниципального контроля».</a:t>
            </a:r>
          </a:p>
          <a:p>
            <a:pPr marL="0" indent="0">
              <a:buNone/>
            </a:pPr>
            <a:endParaRPr lang="ru-RU" sz="140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2240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647700"/>
            <a:ext cx="7924800" cy="4343400"/>
          </a:xfrm>
        </p:spPr>
        <p:txBody>
          <a:bodyPr/>
          <a:lstStyle/>
          <a:p>
            <a:pPr>
              <a:lnSpc>
                <a:spcPct val="124000"/>
              </a:lnSpc>
            </a:pPr>
            <a:r>
              <a:rPr lang="ru-RU" sz="2200" dirty="0">
                <a:solidFill>
                  <a:srgbClr val="000000"/>
                </a:solidFill>
              </a:rPr>
              <a:t>Перечень нормативно правовых актов и их отдельных частей (положений), содержащих обязательные требования, соблюдение которых оценивается при проведении мероприятий по государственному региональному надзору размещен на сайте Администрации городского округа Самара, в разделе </a:t>
            </a:r>
            <a:r>
              <a:rPr lang="ru-RU" sz="2200" b="1" dirty="0">
                <a:solidFill>
                  <a:srgbClr val="000000"/>
                </a:solidFill>
              </a:rPr>
              <a:t>«Контрольно-надзорная деятельность </a:t>
            </a:r>
            <a:r>
              <a:rPr lang="ru-RU" sz="2200" b="1" dirty="0" err="1">
                <a:solidFill>
                  <a:srgbClr val="000000"/>
                </a:solidFill>
              </a:rPr>
              <a:t>Эконадзор</a:t>
            </a:r>
            <a:r>
              <a:rPr lang="ru-RU" sz="2200" b="1" dirty="0">
                <a:solidFill>
                  <a:srgbClr val="000000"/>
                </a:solidFill>
              </a:rPr>
              <a:t>» </a:t>
            </a:r>
            <a:endParaRPr lang="ru-RU" sz="2200" b="1" dirty="0" smtClean="0">
              <a:solidFill>
                <a:srgbClr val="000000"/>
              </a:solidFill>
            </a:endParaRPr>
          </a:p>
          <a:p>
            <a:pPr marL="0" indent="0">
              <a:lnSpc>
                <a:spcPct val="124000"/>
              </a:lnSpc>
              <a:buNone/>
            </a:pPr>
            <a:r>
              <a:rPr lang="ru-RU" sz="2200" dirty="0" smtClean="0">
                <a:solidFill>
                  <a:schemeClr val="bg2">
                    <a:lumMod val="60000"/>
                    <a:lumOff val="40000"/>
                  </a:schemeClr>
                </a:solidFill>
              </a:rPr>
              <a:t>https</a:t>
            </a:r>
            <a:r>
              <a:rPr lang="ru-RU" sz="2200" dirty="0">
                <a:solidFill>
                  <a:schemeClr val="bg2">
                    <a:lumMod val="60000"/>
                    <a:lumOff val="40000"/>
                  </a:schemeClr>
                </a:solidFill>
              </a:rPr>
              <a:t>://samadm.ru/authority/the_department_of_development_and_ecology/control-and-supervisory-activities-knd/.</a:t>
            </a:r>
          </a:p>
        </p:txBody>
      </p:sp>
    </p:spTree>
    <p:extLst>
      <p:ext uri="{BB962C8B-B14F-4D97-AF65-F5344CB8AC3E}">
        <p14:creationId xmlns:p14="http://schemas.microsoft.com/office/powerpoint/2010/main" val="2912753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495300"/>
            <a:ext cx="7924800" cy="4724400"/>
          </a:xfrm>
        </p:spPr>
        <p:txBody>
          <a:bodyPr/>
          <a:lstStyle/>
          <a:p>
            <a:pPr marL="0" indent="0" algn="just">
              <a:spcAft>
                <a:spcPts val="600"/>
              </a:spcAft>
              <a:buNone/>
            </a:pPr>
            <a:r>
              <a:rPr lang="ru-RU" sz="1800" dirty="0">
                <a:solidFill>
                  <a:srgbClr val="000000"/>
                </a:solidFill>
                <a:effectLst>
                  <a:outerShdw blurRad="38100" dist="38100" dir="2700000" algn="tl">
                    <a:srgbClr val="000000">
                      <a:alpha val="43137"/>
                    </a:srgbClr>
                  </a:outerShdw>
                </a:effectLst>
              </a:rPr>
              <a:t>Т</a:t>
            </a:r>
            <a:r>
              <a:rPr lang="ru-RU" sz="1800" dirty="0" smtClean="0">
                <a:solidFill>
                  <a:srgbClr val="000000"/>
                </a:solidFill>
                <a:effectLst>
                  <a:outerShdw blurRad="38100" dist="38100" dir="2700000" algn="tl">
                    <a:srgbClr val="000000">
                      <a:alpha val="43137"/>
                    </a:srgbClr>
                  </a:outerShdw>
                </a:effectLst>
              </a:rPr>
              <a:t>ребования законодательства в сфере охраны окружающей среды дифференцируются в соответствии со степенью негативного воздействия на окружающую среду, т.е. присвоенной категории объекта негативного воздействия на окружающую среду (далее – НВОС).</a:t>
            </a:r>
          </a:p>
          <a:p>
            <a:pPr marL="0" indent="0" algn="just">
              <a:spcAft>
                <a:spcPts val="600"/>
              </a:spcAft>
              <a:buNone/>
            </a:pPr>
            <a:r>
              <a:rPr lang="ru-RU" sz="1800" dirty="0" smtClean="0">
                <a:solidFill>
                  <a:srgbClr val="000000"/>
                </a:solidFill>
                <a:effectLst>
                  <a:outerShdw blurRad="38100" dist="38100" dir="2700000" algn="tl">
                    <a:srgbClr val="000000">
                      <a:alpha val="43137"/>
                    </a:srgbClr>
                  </a:outerShdw>
                </a:effectLst>
              </a:rPr>
              <a:t>Присвоение </a:t>
            </a:r>
            <a:r>
              <a:rPr lang="ru-RU" sz="1800" dirty="0">
                <a:solidFill>
                  <a:srgbClr val="000000"/>
                </a:solidFill>
                <a:effectLst>
                  <a:outerShdw blurRad="38100" dist="38100" dir="2700000" algn="tl">
                    <a:srgbClr val="000000">
                      <a:alpha val="43137"/>
                    </a:srgbClr>
                  </a:outerShdw>
                </a:effectLst>
              </a:rPr>
              <a:t>объекту НВОС соответствующей категории осуществляется при его постановке на государственный учет объектов НВОС. Категория объекта может быть изменена при актуализации учетных сведений о нем (</a:t>
            </a:r>
            <a:r>
              <a:rPr lang="ru-RU" sz="1800" dirty="0" smtClean="0">
                <a:solidFill>
                  <a:srgbClr val="000000"/>
                </a:solidFill>
                <a:effectLst>
                  <a:outerShdw blurRad="38100" dist="38100" dir="2700000" algn="tl">
                    <a:srgbClr val="000000">
                      <a:alpha val="43137"/>
                    </a:srgbClr>
                  </a:outerShdw>
                </a:effectLst>
              </a:rPr>
              <a:t>ст. </a:t>
            </a:r>
            <a:r>
              <a:rPr lang="ru-RU" sz="1800" dirty="0">
                <a:solidFill>
                  <a:srgbClr val="000000"/>
                </a:solidFill>
                <a:effectLst>
                  <a:outerShdw blurRad="38100" dist="38100" dir="2700000" algn="tl">
                    <a:srgbClr val="000000">
                      <a:alpha val="43137"/>
                    </a:srgbClr>
                  </a:outerShdw>
                </a:effectLst>
              </a:rPr>
              <a:t>69 </a:t>
            </a:r>
            <a:r>
              <a:rPr lang="ru-RU" sz="1800" dirty="0" smtClean="0">
                <a:solidFill>
                  <a:srgbClr val="000000"/>
                </a:solidFill>
                <a:effectLst>
                  <a:outerShdw blurRad="38100" dist="38100" dir="2700000" algn="tl">
                    <a:srgbClr val="000000">
                      <a:alpha val="43137"/>
                    </a:srgbClr>
                  </a:outerShdw>
                </a:effectLst>
              </a:rPr>
              <a:t>ФЗ </a:t>
            </a:r>
            <a:r>
              <a:rPr lang="ru-RU" sz="1800" dirty="0">
                <a:solidFill>
                  <a:srgbClr val="000000"/>
                </a:solidFill>
                <a:effectLst>
                  <a:outerShdw blurRad="38100" dist="38100" dir="2700000" algn="tl">
                    <a:srgbClr val="000000">
                      <a:alpha val="43137"/>
                    </a:srgbClr>
                  </a:outerShdw>
                </a:effectLst>
              </a:rPr>
              <a:t>от 10.01.2002 № </a:t>
            </a:r>
            <a:r>
              <a:rPr lang="ru-RU" sz="1800" dirty="0" smtClean="0">
                <a:solidFill>
                  <a:srgbClr val="000000"/>
                </a:solidFill>
                <a:effectLst>
                  <a:outerShdw blurRad="38100" dist="38100" dir="2700000" algn="tl">
                    <a:srgbClr val="000000">
                      <a:alpha val="43137"/>
                    </a:srgbClr>
                  </a:outerShdw>
                </a:effectLst>
              </a:rPr>
              <a:t>7-ФЗ </a:t>
            </a:r>
            <a:r>
              <a:rPr lang="ru-RU" sz="1800" dirty="0">
                <a:solidFill>
                  <a:srgbClr val="000000"/>
                </a:solidFill>
                <a:effectLst>
                  <a:outerShdw blurRad="38100" dist="38100" dir="2700000" algn="tl">
                    <a:srgbClr val="000000">
                      <a:alpha val="43137"/>
                    </a:srgbClr>
                  </a:outerShdw>
                </a:effectLst>
              </a:rPr>
              <a:t>«Об охране окружающей среды</a:t>
            </a:r>
            <a:r>
              <a:rPr lang="ru-RU" sz="1800" dirty="0" smtClean="0">
                <a:solidFill>
                  <a:srgbClr val="000000"/>
                </a:solidFill>
                <a:effectLst>
                  <a:outerShdw blurRad="38100" dist="38100" dir="2700000" algn="tl">
                    <a:srgbClr val="000000">
                      <a:alpha val="43137"/>
                    </a:srgbClr>
                  </a:outerShdw>
                </a:effectLst>
              </a:rPr>
              <a:t>»).</a:t>
            </a:r>
            <a:endParaRPr lang="ru-RU" sz="1800" dirty="0">
              <a:solidFill>
                <a:srgbClr val="000000"/>
              </a:solidFill>
              <a:effectLst>
                <a:outerShdw blurRad="38100" dist="38100" dir="2700000" algn="tl">
                  <a:srgbClr val="000000">
                    <a:alpha val="43137"/>
                  </a:srgbClr>
                </a:outerShdw>
              </a:effectLst>
            </a:endParaRPr>
          </a:p>
          <a:p>
            <a:pPr marL="0" indent="0" algn="just">
              <a:buNone/>
            </a:pPr>
            <a:r>
              <a:rPr lang="ru-RU" sz="1800" dirty="0">
                <a:solidFill>
                  <a:srgbClr val="FF0000"/>
                </a:solidFill>
                <a:effectLst>
                  <a:outerShdw blurRad="38100" dist="38100" dir="2700000" algn="tl">
                    <a:srgbClr val="000000">
                      <a:alpha val="43137"/>
                    </a:srgbClr>
                  </a:outerShdw>
                </a:effectLst>
              </a:rPr>
              <a:t>Критерии, на основании которых осуществляется отнесение объектов, оказывающих НВОС, к объектам I, II, III и IV категорий, утверждены Постановлением Правительства РФ от 28 сентября 2015 г. N 1029 «Об утверждении критериев отнесения объектов, оказывающих НВОС, к объектам I, II, III и IV категорий</a:t>
            </a:r>
            <a:r>
              <a:rPr lang="ru-RU" sz="1800" dirty="0" smtClean="0">
                <a:solidFill>
                  <a:srgbClr val="FF0000"/>
                </a:solidFill>
                <a:effectLst>
                  <a:outerShdw blurRad="38100" dist="38100" dir="2700000" algn="tl">
                    <a:srgbClr val="000000">
                      <a:alpha val="43137"/>
                    </a:srgbClr>
                  </a:outerShdw>
                </a:effectLst>
              </a:rPr>
              <a:t>» </a:t>
            </a:r>
            <a:r>
              <a:rPr lang="ru-RU" sz="1800" i="1" u="sng" dirty="0" smtClean="0">
                <a:solidFill>
                  <a:schemeClr val="bg2">
                    <a:lumMod val="60000"/>
                    <a:lumOff val="40000"/>
                  </a:schemeClr>
                </a:solidFill>
                <a:effectLst>
                  <a:outerShdw blurRad="38100" dist="38100" dir="2700000" algn="tl">
                    <a:srgbClr val="000000">
                      <a:alpha val="43137"/>
                    </a:srgbClr>
                  </a:outerShdw>
                </a:effectLst>
              </a:rPr>
              <a:t>(Документ утратил силу. С 01.01.2021 действуют новые критерии утв. Постановлением Правительства РФ от 31.12.2020 № 2398)</a:t>
            </a:r>
            <a:r>
              <a:rPr lang="ru-RU" sz="1800" dirty="0" smtClean="0">
                <a:solidFill>
                  <a:schemeClr val="bg2">
                    <a:lumMod val="60000"/>
                    <a:lumOff val="40000"/>
                  </a:schemeClr>
                </a:solidFill>
                <a:effectLst>
                  <a:outerShdw blurRad="38100" dist="38100" dir="2700000" algn="tl">
                    <a:srgbClr val="000000">
                      <a:alpha val="43137"/>
                    </a:srgbClr>
                  </a:outerShdw>
                </a:effectLst>
              </a:rPr>
              <a:t>.</a:t>
            </a:r>
            <a:endParaRPr lang="ru-RU" sz="1800" dirty="0">
              <a:solidFill>
                <a:schemeClr val="bg2">
                  <a:lumMod val="60000"/>
                  <a:lumOff val="40000"/>
                </a:schemeClr>
              </a:solidFill>
              <a:effectLst>
                <a:outerShdw blurRad="38100" dist="38100" dir="2700000" algn="tl">
                  <a:srgbClr val="000000">
                    <a:alpha val="43137"/>
                  </a:srgbClr>
                </a:outerShdw>
              </a:effectLst>
            </a:endParaRPr>
          </a:p>
          <a:p>
            <a:pPr marL="0" indent="0" algn="just">
              <a:lnSpc>
                <a:spcPct val="114000"/>
              </a:lnSpc>
              <a:buNone/>
            </a:pPr>
            <a:endParaRPr lang="ru-RU" sz="1600" dirty="0">
              <a:solidFill>
                <a:srgbClr val="000000"/>
              </a:solidFill>
              <a:effectLst/>
            </a:endParaRPr>
          </a:p>
        </p:txBody>
      </p:sp>
    </p:spTree>
    <p:extLst>
      <p:ext uri="{BB962C8B-B14F-4D97-AF65-F5344CB8AC3E}">
        <p14:creationId xmlns:p14="http://schemas.microsoft.com/office/powerpoint/2010/main" val="2333374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fontScheme name="Тема Offic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Тема Offic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7291</TotalTime>
  <Words>2444</Words>
  <Application>Microsoft Office PowerPoint</Application>
  <PresentationFormat>Экран (16:10)</PresentationFormat>
  <Paragraphs>208</Paragraphs>
  <Slides>27</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Обобщение практики осуществления регионального государственного экологического надзора по результатам работы Управления охраны окружающей среды Департамента городского хозяйства и экологии Администрации городского округа Самара за 2020 год</vt:lpstr>
      <vt:lpstr>Презентация PowerPoint</vt:lpstr>
      <vt:lpstr>Презентация PowerPoint</vt:lpstr>
      <vt:lpstr>Презентация PowerPoint</vt:lpstr>
      <vt:lpstr>Презентация PowerPoint</vt:lpstr>
      <vt:lpstr>Презентация PowerPoint</vt:lpstr>
      <vt:lpstr>При реализации возложенных полномочий Управление осуществляет проверки соблюдения требований природоохранного законодательства в рамках следующих нормативных правовых актов:</vt:lpstr>
      <vt:lpstr>Презентация PowerPoint</vt:lpstr>
      <vt:lpstr>Презентация PowerPoint</vt:lpstr>
      <vt:lpstr>Требования к предприятиям, как к объектам I – IV категории</vt:lpstr>
      <vt:lpstr>Для объектов II категории негативного воздействия предусмотрены следующие требования:</vt:lpstr>
      <vt:lpstr>Для объектов III категории негативного воздействия предусмотрено:</vt:lpstr>
      <vt:lpstr>Для объектов IV категории негативного воздействия предусмотрен список требований:</vt:lpstr>
      <vt:lpstr>Презентация PowerPoint</vt:lpstr>
      <vt:lpstr>Реестр объектов негативного воздействия на окружающую среду (НВОС)</vt:lpstr>
      <vt:lpstr>Наиболее часто встречающиеся составы административных нарушений в сфере охраны окружающей среды: </vt:lpstr>
      <vt:lpstr>Презентация PowerPoint</vt:lpstr>
      <vt:lpstr>Презентация PowerPoint</vt:lpstr>
      <vt:lpstr>Презентация PowerPoint</vt:lpstr>
      <vt:lpstr>Всего надзорных мероприятий:</vt:lpstr>
      <vt:lpstr> Всего по итогам надзорных мероприятий за 2020 год: </vt:lpstr>
      <vt:lpstr>Презентация PowerPoint</vt:lpstr>
      <vt:lpstr>Презентация PowerPoint</vt:lpstr>
      <vt:lpstr>Основные направления выдачи предостережений:  </vt:lpstr>
      <vt:lpstr>Предотвращение образования несанкционированных свалок и пресечение нарушений</vt:lpstr>
      <vt:lpstr>Особенности проведения плановых проверок в 2021 году</vt:lpstr>
      <vt:lpstr>Презентация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Васильев Сергей Сергеевич</dc:creator>
  <cp:lastModifiedBy>Парфененко Елена Константиновна</cp:lastModifiedBy>
  <cp:revision>557</cp:revision>
  <cp:lastPrinted>2021-02-16T12:29:09Z</cp:lastPrinted>
  <dcterms:created xsi:type="dcterms:W3CDTF">1999-12-02T05:36:26Z</dcterms:created>
  <dcterms:modified xsi:type="dcterms:W3CDTF">2021-02-16T12:38:26Z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TC011408041049</vt:lpwstr>
  </property>
</Properties>
</file>